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9" r:id="rId4"/>
  </p:sldMasterIdLst>
  <p:notesMasterIdLst>
    <p:notesMasterId r:id="rId28"/>
  </p:notesMasterIdLst>
  <p:sldIdLst>
    <p:sldId id="257" r:id="rId5"/>
    <p:sldId id="259" r:id="rId6"/>
    <p:sldId id="260" r:id="rId7"/>
    <p:sldId id="261" r:id="rId8"/>
    <p:sldId id="266" r:id="rId9"/>
    <p:sldId id="262" r:id="rId10"/>
    <p:sldId id="263" r:id="rId11"/>
    <p:sldId id="264" r:id="rId12"/>
    <p:sldId id="265" r:id="rId13"/>
    <p:sldId id="267" r:id="rId14"/>
    <p:sldId id="269" r:id="rId15"/>
    <p:sldId id="270" r:id="rId16"/>
    <p:sldId id="271" r:id="rId17"/>
    <p:sldId id="272" r:id="rId18"/>
    <p:sldId id="273" r:id="rId19"/>
    <p:sldId id="274" r:id="rId20"/>
    <p:sldId id="275" r:id="rId21"/>
    <p:sldId id="268" r:id="rId22"/>
    <p:sldId id="276" r:id="rId23"/>
    <p:sldId id="277" r:id="rId24"/>
    <p:sldId id="278" r:id="rId25"/>
    <p:sldId id="279" r:id="rId26"/>
    <p:sldId id="281" r:id="rId27"/>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hér László" initials="GL" lastIdx="1" clrIdx="0">
    <p:extLst>
      <p:ext uri="{19B8F6BF-5375-455C-9EA6-DF929625EA0E}">
        <p15:presenceInfo xmlns:p15="http://schemas.microsoft.com/office/powerpoint/2012/main" userId="S::Geher.Laszlo@uni-bge.hu::baabda42-42c4-41b6-be4f-25f795c9cf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D1B45C-9DAD-4D01-87DF-5BB297A82F0B}" v="6271" dt="2020-06-16T11:06:47.1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249" autoAdjust="0"/>
  </p:normalViewPr>
  <p:slideViewPr>
    <p:cSldViewPr snapToGrid="0">
      <p:cViewPr varScale="1">
        <p:scale>
          <a:sx n="68" d="100"/>
          <a:sy n="68" d="100"/>
        </p:scale>
        <p:origin x="816"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510536-66FB-4D0C-B8F6-FCCFC85A3E9A}" type="datetimeFigureOut">
              <a:rPr lang="hu-HU" smtClean="0"/>
              <a:t>2020. 06. 16.</a:t>
            </a:fld>
            <a:endParaRPr lang="hu-HU"/>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9AF676-7741-4CE2-A01A-4D73B633C747}" type="slidenum">
              <a:rPr lang="hu-HU" smtClean="0"/>
              <a:t>‹#›</a:t>
            </a:fld>
            <a:endParaRPr lang="hu-HU"/>
          </a:p>
        </p:txBody>
      </p:sp>
    </p:spTree>
    <p:extLst>
      <p:ext uri="{BB962C8B-B14F-4D97-AF65-F5344CB8AC3E}">
        <p14:creationId xmlns:p14="http://schemas.microsoft.com/office/powerpoint/2010/main" val="176626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a:p>
        </p:txBody>
      </p:sp>
      <p:sp>
        <p:nvSpPr>
          <p:cNvPr id="4" name="Dia számának helye 3"/>
          <p:cNvSpPr>
            <a:spLocks noGrp="1"/>
          </p:cNvSpPr>
          <p:nvPr>
            <p:ph type="sldNum" sz="quarter" idx="5"/>
          </p:nvPr>
        </p:nvSpPr>
        <p:spPr/>
        <p:txBody>
          <a:bodyPr/>
          <a:lstStyle/>
          <a:p>
            <a:fld id="{F39AF676-7741-4CE2-A01A-4D73B633C747}" type="slidenum">
              <a:rPr lang="hu-HU" smtClean="0"/>
              <a:t>1</a:t>
            </a:fld>
            <a:endParaRPr lang="hu-HU"/>
          </a:p>
        </p:txBody>
      </p:sp>
    </p:spTree>
    <p:extLst>
      <p:ext uri="{BB962C8B-B14F-4D97-AF65-F5344CB8AC3E}">
        <p14:creationId xmlns:p14="http://schemas.microsoft.com/office/powerpoint/2010/main" val="473446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F39AF676-7741-4CE2-A01A-4D73B633C747}" type="slidenum">
              <a:rPr lang="hu-HU" smtClean="0"/>
              <a:t>4</a:t>
            </a:fld>
            <a:endParaRPr lang="hu-HU"/>
          </a:p>
        </p:txBody>
      </p:sp>
    </p:spTree>
    <p:extLst>
      <p:ext uri="{BB962C8B-B14F-4D97-AF65-F5344CB8AC3E}">
        <p14:creationId xmlns:p14="http://schemas.microsoft.com/office/powerpoint/2010/main" val="3435363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AB8D4892-2BAF-4E67-934E-B538D5133D8D}"/>
              </a:ext>
            </a:extLst>
          </p:cNvPr>
          <p:cNvSpPr>
            <a:spLocks noGrp="1"/>
          </p:cNvSpPr>
          <p:nvPr>
            <p:ph type="ctrTitle"/>
          </p:nvPr>
        </p:nvSpPr>
        <p:spPr>
          <a:xfrm>
            <a:off x="1524000" y="1122363"/>
            <a:ext cx="9144000" cy="2387600"/>
          </a:xfrm>
        </p:spPr>
        <p:txBody>
          <a:bodyPr anchor="b"/>
          <a:lstStyle>
            <a:lvl1pPr algn="ctr">
              <a:defRPr sz="6000"/>
            </a:lvl1pPr>
          </a:lstStyle>
          <a:p>
            <a:r>
              <a:rPr lang="hu-HU"/>
              <a:t>Mintacím szerkesztése</a:t>
            </a:r>
          </a:p>
        </p:txBody>
      </p:sp>
      <p:sp>
        <p:nvSpPr>
          <p:cNvPr id="3" name="Alcím 2">
            <a:extLst>
              <a:ext uri="{FF2B5EF4-FFF2-40B4-BE49-F238E27FC236}">
                <a16:creationId xmlns:a16="http://schemas.microsoft.com/office/drawing/2014/main" id="{555CFB68-5478-4FFC-8D0E-3C3D91D96C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a:t>Kattintson ide az alcím mintájának szerkesztéséhez</a:t>
            </a:r>
          </a:p>
        </p:txBody>
      </p:sp>
      <p:sp>
        <p:nvSpPr>
          <p:cNvPr id="4" name="Dátum helye 3">
            <a:extLst>
              <a:ext uri="{FF2B5EF4-FFF2-40B4-BE49-F238E27FC236}">
                <a16:creationId xmlns:a16="http://schemas.microsoft.com/office/drawing/2014/main" id="{E7AC62F5-A484-4A0B-ADBB-AB1EE245C84B}"/>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5" name="Élőláb helye 4">
            <a:extLst>
              <a:ext uri="{FF2B5EF4-FFF2-40B4-BE49-F238E27FC236}">
                <a16:creationId xmlns:a16="http://schemas.microsoft.com/office/drawing/2014/main" id="{9548306E-E680-40F8-A4F7-764411856D77}"/>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11E43CE4-C15E-4A2A-85EE-8058BC7ACBA3}"/>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4123970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6515850-00A2-4CD6-928A-CA4E3DB3C355}"/>
              </a:ext>
            </a:extLst>
          </p:cNvPr>
          <p:cNvSpPr>
            <a:spLocks noGrp="1"/>
          </p:cNvSpPr>
          <p:nvPr>
            <p:ph type="title"/>
          </p:nvPr>
        </p:nvSpPr>
        <p:spPr/>
        <p:txBody>
          <a:bodyPr/>
          <a:lstStyle/>
          <a:p>
            <a:r>
              <a:rPr lang="hu-HU"/>
              <a:t>Mintacím szerkesztése</a:t>
            </a:r>
          </a:p>
        </p:txBody>
      </p:sp>
      <p:sp>
        <p:nvSpPr>
          <p:cNvPr id="3" name="Függőleges szöveg helye 2">
            <a:extLst>
              <a:ext uri="{FF2B5EF4-FFF2-40B4-BE49-F238E27FC236}">
                <a16:creationId xmlns:a16="http://schemas.microsoft.com/office/drawing/2014/main" id="{7A615802-486D-4282-BD76-07F289EE24F9}"/>
              </a:ext>
            </a:extLst>
          </p:cNvPr>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F788033B-0828-439F-BDB8-C137959217EB}"/>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5" name="Élőláb helye 4">
            <a:extLst>
              <a:ext uri="{FF2B5EF4-FFF2-40B4-BE49-F238E27FC236}">
                <a16:creationId xmlns:a16="http://schemas.microsoft.com/office/drawing/2014/main" id="{F3FCDCAB-CE02-4148-A5D7-908C5C8AD47B}"/>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7B88C5F4-B341-4D5B-A93B-F27647946DC0}"/>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1874291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a:extLst>
              <a:ext uri="{FF2B5EF4-FFF2-40B4-BE49-F238E27FC236}">
                <a16:creationId xmlns:a16="http://schemas.microsoft.com/office/drawing/2014/main" id="{7FB32BD5-33D7-4A97-B58C-4F5F535824C1}"/>
              </a:ext>
            </a:extLst>
          </p:cNvPr>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a:extLst>
              <a:ext uri="{FF2B5EF4-FFF2-40B4-BE49-F238E27FC236}">
                <a16:creationId xmlns:a16="http://schemas.microsoft.com/office/drawing/2014/main" id="{44FA6F1F-8B2E-44DE-A70B-110C294349CB}"/>
              </a:ext>
            </a:extLst>
          </p:cNvPr>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5FDB3CD6-7C4B-4D1E-807E-47CBA1B61D4C}"/>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5" name="Élőláb helye 4">
            <a:extLst>
              <a:ext uri="{FF2B5EF4-FFF2-40B4-BE49-F238E27FC236}">
                <a16:creationId xmlns:a16="http://schemas.microsoft.com/office/drawing/2014/main" id="{C4C4C237-EA10-40A7-B474-438EB19BE35C}"/>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BE7AE7C7-C4E8-497F-BF2B-F350F50E955B}"/>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774521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77FAD9C-7715-4026-BB82-BC73DD01EEB3}"/>
              </a:ext>
            </a:extLst>
          </p:cNvPr>
          <p:cNvSpPr>
            <a:spLocks noGrp="1"/>
          </p:cNvSpPr>
          <p:nvPr>
            <p:ph type="title"/>
          </p:nvPr>
        </p:nvSpPr>
        <p:spPr/>
        <p:txBody>
          <a:bodyPr/>
          <a:lstStyle/>
          <a:p>
            <a:r>
              <a:rPr lang="hu-HU"/>
              <a:t>Mintacím szerkesztése</a:t>
            </a:r>
          </a:p>
        </p:txBody>
      </p:sp>
      <p:sp>
        <p:nvSpPr>
          <p:cNvPr id="3" name="Tartalom helye 2">
            <a:extLst>
              <a:ext uri="{FF2B5EF4-FFF2-40B4-BE49-F238E27FC236}">
                <a16:creationId xmlns:a16="http://schemas.microsoft.com/office/drawing/2014/main" id="{57980146-1025-43CA-B859-738266F0C0A8}"/>
              </a:ext>
            </a:extLst>
          </p:cNvPr>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F3E3F1CB-056D-41A5-B108-7695E5482B3D}"/>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5" name="Élőláb helye 4">
            <a:extLst>
              <a:ext uri="{FF2B5EF4-FFF2-40B4-BE49-F238E27FC236}">
                <a16:creationId xmlns:a16="http://schemas.microsoft.com/office/drawing/2014/main" id="{C0E191E6-BEBD-4CC2-B232-84393AAE9EFB}"/>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DFFDB707-5ABB-4FD4-AFCD-E70B528A987D}"/>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842949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EE3D8CF1-472D-434A-AB14-5CFAB6062017}"/>
              </a:ext>
            </a:extLst>
          </p:cNvPr>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a:extLst>
              <a:ext uri="{FF2B5EF4-FFF2-40B4-BE49-F238E27FC236}">
                <a16:creationId xmlns:a16="http://schemas.microsoft.com/office/drawing/2014/main" id="{B656DCC3-2235-464C-AD91-D29AD86C49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a:extLst>
              <a:ext uri="{FF2B5EF4-FFF2-40B4-BE49-F238E27FC236}">
                <a16:creationId xmlns:a16="http://schemas.microsoft.com/office/drawing/2014/main" id="{8A95F27E-EF48-46A0-8F46-BC2EB4D0919F}"/>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5" name="Élőláb helye 4">
            <a:extLst>
              <a:ext uri="{FF2B5EF4-FFF2-40B4-BE49-F238E27FC236}">
                <a16:creationId xmlns:a16="http://schemas.microsoft.com/office/drawing/2014/main" id="{3AD59C38-E5D8-4956-9E31-D8ED7A3B9ACE}"/>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A83ED6DE-921D-49AE-80B9-9A06106BD419}"/>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1375815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F6E04A1-0B2F-4D31-8DF2-E88094FDC6EF}"/>
              </a:ext>
            </a:extLst>
          </p:cNvPr>
          <p:cNvSpPr>
            <a:spLocks noGrp="1"/>
          </p:cNvSpPr>
          <p:nvPr>
            <p:ph type="title"/>
          </p:nvPr>
        </p:nvSpPr>
        <p:spPr/>
        <p:txBody>
          <a:bodyPr/>
          <a:lstStyle/>
          <a:p>
            <a:r>
              <a:rPr lang="hu-HU"/>
              <a:t>Mintacím szerkesztése</a:t>
            </a:r>
          </a:p>
        </p:txBody>
      </p:sp>
      <p:sp>
        <p:nvSpPr>
          <p:cNvPr id="3" name="Tartalom helye 2">
            <a:extLst>
              <a:ext uri="{FF2B5EF4-FFF2-40B4-BE49-F238E27FC236}">
                <a16:creationId xmlns:a16="http://schemas.microsoft.com/office/drawing/2014/main" id="{72EFB7F8-0B21-45D1-A19F-B8028E1FB5D1}"/>
              </a:ext>
            </a:extLst>
          </p:cNvPr>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a:extLst>
              <a:ext uri="{FF2B5EF4-FFF2-40B4-BE49-F238E27FC236}">
                <a16:creationId xmlns:a16="http://schemas.microsoft.com/office/drawing/2014/main" id="{41DB7BE4-C75F-47AD-8839-A89CC9230376}"/>
              </a:ext>
            </a:extLst>
          </p:cNvPr>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a:extLst>
              <a:ext uri="{FF2B5EF4-FFF2-40B4-BE49-F238E27FC236}">
                <a16:creationId xmlns:a16="http://schemas.microsoft.com/office/drawing/2014/main" id="{7325FF9B-D3EE-45FB-9CE6-B543412447A7}"/>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6" name="Élőláb helye 5">
            <a:extLst>
              <a:ext uri="{FF2B5EF4-FFF2-40B4-BE49-F238E27FC236}">
                <a16:creationId xmlns:a16="http://schemas.microsoft.com/office/drawing/2014/main" id="{E5D3C40F-E1EE-4DA0-AD3A-535EC272BAF0}"/>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74AC778E-5614-4897-AA3E-E1D3FD849FC8}"/>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2684274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E00C712-319D-4354-9694-0C7C36F00203}"/>
              </a:ext>
            </a:extLst>
          </p:cNvPr>
          <p:cNvSpPr>
            <a:spLocks noGrp="1"/>
          </p:cNvSpPr>
          <p:nvPr>
            <p:ph type="title"/>
          </p:nvPr>
        </p:nvSpPr>
        <p:spPr>
          <a:xfrm>
            <a:off x="839788" y="365125"/>
            <a:ext cx="10515600" cy="1325563"/>
          </a:xfrm>
        </p:spPr>
        <p:txBody>
          <a:bodyPr/>
          <a:lstStyle/>
          <a:p>
            <a:r>
              <a:rPr lang="hu-HU"/>
              <a:t>Mintacím szerkesztése</a:t>
            </a:r>
          </a:p>
        </p:txBody>
      </p:sp>
      <p:sp>
        <p:nvSpPr>
          <p:cNvPr id="3" name="Szöveg helye 2">
            <a:extLst>
              <a:ext uri="{FF2B5EF4-FFF2-40B4-BE49-F238E27FC236}">
                <a16:creationId xmlns:a16="http://schemas.microsoft.com/office/drawing/2014/main" id="{3EE8F038-8A32-44D7-8F3B-AFCD034E91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a:extLst>
              <a:ext uri="{FF2B5EF4-FFF2-40B4-BE49-F238E27FC236}">
                <a16:creationId xmlns:a16="http://schemas.microsoft.com/office/drawing/2014/main" id="{428A337D-58EE-4D1E-8D0A-CCF887605E48}"/>
              </a:ext>
            </a:extLst>
          </p:cNvPr>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a:extLst>
              <a:ext uri="{FF2B5EF4-FFF2-40B4-BE49-F238E27FC236}">
                <a16:creationId xmlns:a16="http://schemas.microsoft.com/office/drawing/2014/main" id="{D3E532EB-2860-4331-BB31-0FCA698406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a:extLst>
              <a:ext uri="{FF2B5EF4-FFF2-40B4-BE49-F238E27FC236}">
                <a16:creationId xmlns:a16="http://schemas.microsoft.com/office/drawing/2014/main" id="{5D0C13D3-85DE-43A5-B3FA-89A8C4BADC93}"/>
              </a:ext>
            </a:extLst>
          </p:cNvPr>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a:extLst>
              <a:ext uri="{FF2B5EF4-FFF2-40B4-BE49-F238E27FC236}">
                <a16:creationId xmlns:a16="http://schemas.microsoft.com/office/drawing/2014/main" id="{F284A8FE-B33A-4F7D-80F5-AE268395688E}"/>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8" name="Élőláb helye 7">
            <a:extLst>
              <a:ext uri="{FF2B5EF4-FFF2-40B4-BE49-F238E27FC236}">
                <a16:creationId xmlns:a16="http://schemas.microsoft.com/office/drawing/2014/main" id="{4542D6AD-5016-4D26-BE56-8708327A3BF8}"/>
              </a:ext>
            </a:extLst>
          </p:cNvPr>
          <p:cNvSpPr>
            <a:spLocks noGrp="1"/>
          </p:cNvSpPr>
          <p:nvPr>
            <p:ph type="ftr" sz="quarter" idx="11"/>
          </p:nvPr>
        </p:nvSpPr>
        <p:spPr/>
        <p:txBody>
          <a:bodyPr/>
          <a:lstStyle/>
          <a:p>
            <a:endParaRPr lang="hu-HU"/>
          </a:p>
        </p:txBody>
      </p:sp>
      <p:sp>
        <p:nvSpPr>
          <p:cNvPr id="9" name="Dia számának helye 8">
            <a:extLst>
              <a:ext uri="{FF2B5EF4-FFF2-40B4-BE49-F238E27FC236}">
                <a16:creationId xmlns:a16="http://schemas.microsoft.com/office/drawing/2014/main" id="{4E364E0E-5CD2-44F0-8626-C91E206C1474}"/>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1716988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FA4B9D6-B7D7-4372-9325-08AD0D275E85}"/>
              </a:ext>
            </a:extLst>
          </p:cNvPr>
          <p:cNvSpPr>
            <a:spLocks noGrp="1"/>
          </p:cNvSpPr>
          <p:nvPr>
            <p:ph type="title"/>
          </p:nvPr>
        </p:nvSpPr>
        <p:spPr/>
        <p:txBody>
          <a:bodyPr/>
          <a:lstStyle/>
          <a:p>
            <a:r>
              <a:rPr lang="hu-HU"/>
              <a:t>Mintacím szerkesztése</a:t>
            </a:r>
          </a:p>
        </p:txBody>
      </p:sp>
      <p:sp>
        <p:nvSpPr>
          <p:cNvPr id="3" name="Dátum helye 2">
            <a:extLst>
              <a:ext uri="{FF2B5EF4-FFF2-40B4-BE49-F238E27FC236}">
                <a16:creationId xmlns:a16="http://schemas.microsoft.com/office/drawing/2014/main" id="{6884BB28-B1C6-4FDA-8CAB-CA90941F2AFE}"/>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4" name="Élőláb helye 3">
            <a:extLst>
              <a:ext uri="{FF2B5EF4-FFF2-40B4-BE49-F238E27FC236}">
                <a16:creationId xmlns:a16="http://schemas.microsoft.com/office/drawing/2014/main" id="{7E3A616D-2DA0-4315-A3BE-44F61FFD58A1}"/>
              </a:ext>
            </a:extLst>
          </p:cNvPr>
          <p:cNvSpPr>
            <a:spLocks noGrp="1"/>
          </p:cNvSpPr>
          <p:nvPr>
            <p:ph type="ftr" sz="quarter" idx="11"/>
          </p:nvPr>
        </p:nvSpPr>
        <p:spPr/>
        <p:txBody>
          <a:bodyPr/>
          <a:lstStyle/>
          <a:p>
            <a:endParaRPr lang="hu-HU"/>
          </a:p>
        </p:txBody>
      </p:sp>
      <p:sp>
        <p:nvSpPr>
          <p:cNvPr id="5" name="Dia számának helye 4">
            <a:extLst>
              <a:ext uri="{FF2B5EF4-FFF2-40B4-BE49-F238E27FC236}">
                <a16:creationId xmlns:a16="http://schemas.microsoft.com/office/drawing/2014/main" id="{B3959A80-94E8-4C91-B28E-A80BA0F751CC}"/>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3858952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a:extLst>
              <a:ext uri="{FF2B5EF4-FFF2-40B4-BE49-F238E27FC236}">
                <a16:creationId xmlns:a16="http://schemas.microsoft.com/office/drawing/2014/main" id="{8EF4F013-B78E-4185-B1F9-3E65C7907D2F}"/>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3" name="Élőláb helye 2">
            <a:extLst>
              <a:ext uri="{FF2B5EF4-FFF2-40B4-BE49-F238E27FC236}">
                <a16:creationId xmlns:a16="http://schemas.microsoft.com/office/drawing/2014/main" id="{2FB75058-1171-44DE-83DE-EBA88809AA92}"/>
              </a:ext>
            </a:extLst>
          </p:cNvPr>
          <p:cNvSpPr>
            <a:spLocks noGrp="1"/>
          </p:cNvSpPr>
          <p:nvPr>
            <p:ph type="ftr" sz="quarter" idx="11"/>
          </p:nvPr>
        </p:nvSpPr>
        <p:spPr/>
        <p:txBody>
          <a:bodyPr/>
          <a:lstStyle/>
          <a:p>
            <a:endParaRPr lang="hu-HU"/>
          </a:p>
        </p:txBody>
      </p:sp>
      <p:sp>
        <p:nvSpPr>
          <p:cNvPr id="4" name="Dia számának helye 3">
            <a:extLst>
              <a:ext uri="{FF2B5EF4-FFF2-40B4-BE49-F238E27FC236}">
                <a16:creationId xmlns:a16="http://schemas.microsoft.com/office/drawing/2014/main" id="{0AEA9A19-AF4B-418F-8336-7B9A7273B406}"/>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1580998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B163D2E0-6AE8-4975-AE2C-48C5C86EB4E0}"/>
              </a:ext>
            </a:extLst>
          </p:cNvPr>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a:extLst>
              <a:ext uri="{FF2B5EF4-FFF2-40B4-BE49-F238E27FC236}">
                <a16:creationId xmlns:a16="http://schemas.microsoft.com/office/drawing/2014/main" id="{F36B5298-BD3C-4652-8212-3998C77871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a:extLst>
              <a:ext uri="{FF2B5EF4-FFF2-40B4-BE49-F238E27FC236}">
                <a16:creationId xmlns:a16="http://schemas.microsoft.com/office/drawing/2014/main" id="{BAEF7944-C855-4973-8DB1-AD536B8151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a:extLst>
              <a:ext uri="{FF2B5EF4-FFF2-40B4-BE49-F238E27FC236}">
                <a16:creationId xmlns:a16="http://schemas.microsoft.com/office/drawing/2014/main" id="{DEF3D36B-227E-4EF3-B715-9A1472D78451}"/>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6" name="Élőláb helye 5">
            <a:extLst>
              <a:ext uri="{FF2B5EF4-FFF2-40B4-BE49-F238E27FC236}">
                <a16:creationId xmlns:a16="http://schemas.microsoft.com/office/drawing/2014/main" id="{5B3373C2-C40B-4B8A-849A-657948B23597}"/>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E49EC566-B146-48F9-A322-AC9FB231AE9D}"/>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660679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D370D0D-9145-41F8-8CCC-6BC1BB622F76}"/>
              </a:ext>
            </a:extLst>
          </p:cNvPr>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a:extLst>
              <a:ext uri="{FF2B5EF4-FFF2-40B4-BE49-F238E27FC236}">
                <a16:creationId xmlns:a16="http://schemas.microsoft.com/office/drawing/2014/main" id="{EC9200D0-6B4E-4BA0-9F62-3B646F6012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a:extLst>
              <a:ext uri="{FF2B5EF4-FFF2-40B4-BE49-F238E27FC236}">
                <a16:creationId xmlns:a16="http://schemas.microsoft.com/office/drawing/2014/main" id="{3DB2D55D-6BFB-497F-BBBD-F5D48F7C19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a:extLst>
              <a:ext uri="{FF2B5EF4-FFF2-40B4-BE49-F238E27FC236}">
                <a16:creationId xmlns:a16="http://schemas.microsoft.com/office/drawing/2014/main" id="{E30301D6-6243-4528-8385-2B5DF91A7A5A}"/>
              </a:ext>
            </a:extLst>
          </p:cNvPr>
          <p:cNvSpPr>
            <a:spLocks noGrp="1"/>
          </p:cNvSpPr>
          <p:nvPr>
            <p:ph type="dt" sz="half" idx="10"/>
          </p:nvPr>
        </p:nvSpPr>
        <p:spPr/>
        <p:txBody>
          <a:bodyPr/>
          <a:lstStyle/>
          <a:p>
            <a:fld id="{9222C555-63AB-4F52-908C-B59C2E5F30FA}" type="datetimeFigureOut">
              <a:rPr lang="hu-HU" smtClean="0"/>
              <a:t>2020. 06. 16.</a:t>
            </a:fld>
            <a:endParaRPr lang="hu-HU"/>
          </a:p>
        </p:txBody>
      </p:sp>
      <p:sp>
        <p:nvSpPr>
          <p:cNvPr id="6" name="Élőláb helye 5">
            <a:extLst>
              <a:ext uri="{FF2B5EF4-FFF2-40B4-BE49-F238E27FC236}">
                <a16:creationId xmlns:a16="http://schemas.microsoft.com/office/drawing/2014/main" id="{C5524C48-A4C5-4EDB-ABC6-32CF111FA5EC}"/>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96D2F520-BD3E-413B-8C98-15DDFA481FF6}"/>
              </a:ext>
            </a:extLst>
          </p:cNvPr>
          <p:cNvSpPr>
            <a:spLocks noGrp="1"/>
          </p:cNvSpPr>
          <p:nvPr>
            <p:ph type="sldNum" sz="quarter" idx="12"/>
          </p:nvPr>
        </p:nvSpPr>
        <p:spPr/>
        <p:txBody>
          <a:bodyPr/>
          <a:lstStyle/>
          <a:p>
            <a:fld id="{22D79761-7EDE-4989-8B1D-59A7BAE80E86}" type="slidenum">
              <a:rPr lang="hu-HU" smtClean="0"/>
              <a:t>‹#›</a:t>
            </a:fld>
            <a:endParaRPr lang="hu-HU"/>
          </a:p>
        </p:txBody>
      </p:sp>
    </p:spTree>
    <p:extLst>
      <p:ext uri="{BB962C8B-B14F-4D97-AF65-F5344CB8AC3E}">
        <p14:creationId xmlns:p14="http://schemas.microsoft.com/office/powerpoint/2010/main" val="2551502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a:extLst>
              <a:ext uri="{FF2B5EF4-FFF2-40B4-BE49-F238E27FC236}">
                <a16:creationId xmlns:a16="http://schemas.microsoft.com/office/drawing/2014/main" id="{11603D9E-5108-49BC-968B-B5D9859807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a:extLst>
              <a:ext uri="{FF2B5EF4-FFF2-40B4-BE49-F238E27FC236}">
                <a16:creationId xmlns:a16="http://schemas.microsoft.com/office/drawing/2014/main" id="{363AE12D-E34E-4483-AE5A-285A536D02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35CF124D-0EB4-4E66-8E5F-68185D66DF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22C555-63AB-4F52-908C-B59C2E5F30FA}" type="datetimeFigureOut">
              <a:rPr lang="hu-HU" smtClean="0"/>
              <a:t>2020. 06. 16.</a:t>
            </a:fld>
            <a:endParaRPr lang="hu-HU"/>
          </a:p>
        </p:txBody>
      </p:sp>
      <p:sp>
        <p:nvSpPr>
          <p:cNvPr id="5" name="Élőláb helye 4">
            <a:extLst>
              <a:ext uri="{FF2B5EF4-FFF2-40B4-BE49-F238E27FC236}">
                <a16:creationId xmlns:a16="http://schemas.microsoft.com/office/drawing/2014/main" id="{3FC1B87B-4C2F-48B0-8606-80A8B7B597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a:extLst>
              <a:ext uri="{FF2B5EF4-FFF2-40B4-BE49-F238E27FC236}">
                <a16:creationId xmlns:a16="http://schemas.microsoft.com/office/drawing/2014/main" id="{89B66236-FF07-440F-B5D9-312D44BEE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D79761-7EDE-4989-8B1D-59A7BAE80E86}" type="slidenum">
              <a:rPr lang="hu-HU" smtClean="0"/>
              <a:t>‹#›</a:t>
            </a:fld>
            <a:endParaRPr lang="hu-HU"/>
          </a:p>
        </p:txBody>
      </p:sp>
    </p:spTree>
    <p:extLst>
      <p:ext uri="{BB962C8B-B14F-4D97-AF65-F5344CB8AC3E}">
        <p14:creationId xmlns:p14="http://schemas.microsoft.com/office/powerpoint/2010/main" val="139933412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C816E0C-496C-4730-A595-DD89CB2B4518}"/>
              </a:ext>
            </a:extLst>
          </p:cNvPr>
          <p:cNvSpPr>
            <a:spLocks noGrp="1"/>
          </p:cNvSpPr>
          <p:nvPr>
            <p:ph type="ctrTitle"/>
          </p:nvPr>
        </p:nvSpPr>
        <p:spPr>
          <a:xfrm>
            <a:off x="1898690" y="844510"/>
            <a:ext cx="3710018" cy="4169749"/>
          </a:xfrm>
        </p:spPr>
        <p:txBody>
          <a:bodyPr>
            <a:normAutofit/>
          </a:bodyPr>
          <a:lstStyle/>
          <a:p>
            <a:r>
              <a:rPr lang="hu-HU" sz="4400" dirty="0"/>
              <a:t>A </a:t>
            </a:r>
            <a:r>
              <a:rPr lang="hu-HU" sz="4400" dirty="0" err="1"/>
              <a:t>Markov</a:t>
            </a:r>
            <a:r>
              <a:rPr lang="hu-HU" sz="4400" dirty="0"/>
              <a:t>-láncok gazdasági alkalmazásai</a:t>
            </a:r>
          </a:p>
        </p:txBody>
      </p:sp>
      <p:sp>
        <p:nvSpPr>
          <p:cNvPr id="3" name="Alcím 2">
            <a:extLst>
              <a:ext uri="{FF2B5EF4-FFF2-40B4-BE49-F238E27FC236}">
                <a16:creationId xmlns:a16="http://schemas.microsoft.com/office/drawing/2014/main" id="{E753303A-C283-4EB4-B459-E6490B7C1455}"/>
              </a:ext>
            </a:extLst>
          </p:cNvPr>
          <p:cNvSpPr>
            <a:spLocks noGrp="1"/>
          </p:cNvSpPr>
          <p:nvPr>
            <p:ph type="subTitle" idx="1"/>
          </p:nvPr>
        </p:nvSpPr>
        <p:spPr>
          <a:xfrm>
            <a:off x="1898690" y="5097928"/>
            <a:ext cx="3710018" cy="915561"/>
          </a:xfrm>
        </p:spPr>
        <p:txBody>
          <a:bodyPr>
            <a:noAutofit/>
          </a:bodyPr>
          <a:lstStyle/>
          <a:p>
            <a:r>
              <a:rPr lang="hu-HU" sz="2000" dirty="0"/>
              <a:t>A </a:t>
            </a:r>
            <a:r>
              <a:rPr lang="hu-HU" sz="2000" dirty="0" err="1"/>
              <a:t>Markov</a:t>
            </a:r>
            <a:r>
              <a:rPr lang="hu-HU" sz="2000" dirty="0"/>
              <a:t> lánc fogalma, n-lépéses átmenetvalósínűségek, a </a:t>
            </a:r>
            <a:r>
              <a:rPr lang="hu-HU" sz="2000" dirty="0" err="1"/>
              <a:t>Markov</a:t>
            </a:r>
            <a:r>
              <a:rPr lang="hu-HU" sz="2000" dirty="0"/>
              <a:t>-lánc állapotainak osztályzása, </a:t>
            </a:r>
            <a:r>
              <a:rPr lang="hu-HU" sz="2000" dirty="0" err="1"/>
              <a:t>stacionér</a:t>
            </a:r>
            <a:r>
              <a:rPr lang="hu-HU" sz="2000" dirty="0"/>
              <a:t> valószínűségek, és az átlagos első elérési idők.</a:t>
            </a:r>
          </a:p>
        </p:txBody>
      </p:sp>
      <p:pic>
        <p:nvPicPr>
          <p:cNvPr id="6" name="Kép 5" descr="A képen férfi látható&#10;&#10;Automatikusan generált leírás">
            <a:extLst>
              <a:ext uri="{FF2B5EF4-FFF2-40B4-BE49-F238E27FC236}">
                <a16:creationId xmlns:a16="http://schemas.microsoft.com/office/drawing/2014/main" id="{237B5BA7-6C2C-40C1-9DB5-46C1FB1F2AA2}"/>
              </a:ext>
            </a:extLst>
          </p:cNvPr>
          <p:cNvPicPr>
            <a:picLocks noChangeAspect="1"/>
          </p:cNvPicPr>
          <p:nvPr/>
        </p:nvPicPr>
        <p:blipFill rotWithShape="1">
          <a:blip r:embed="rId3"/>
          <a:srcRect l="4483" r="6897" b="-2"/>
          <a:stretch/>
        </p:blipFill>
        <p:spPr>
          <a:xfrm>
            <a:off x="6095998" y="-20965"/>
            <a:ext cx="6096002" cy="6878965"/>
          </a:xfrm>
          <a:prstGeom prst="rect">
            <a:avLst/>
          </a:prstGeom>
        </p:spPr>
      </p:pic>
      <p:pic>
        <p:nvPicPr>
          <p:cNvPr id="31" name="Kép 30">
            <a:extLst>
              <a:ext uri="{FF2B5EF4-FFF2-40B4-BE49-F238E27FC236}">
                <a16:creationId xmlns:a16="http://schemas.microsoft.com/office/drawing/2014/main" id="{604C319A-96A9-4EB2-9DA5-937D238655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5998" y="216426"/>
            <a:ext cx="3046662" cy="865618"/>
          </a:xfrm>
          <a:prstGeom prst="rect">
            <a:avLst/>
          </a:prstGeom>
        </p:spPr>
      </p:pic>
      <p:sp>
        <p:nvSpPr>
          <p:cNvPr id="32" name="Folyamatábra: Kézi adatbevitel 31">
            <a:extLst>
              <a:ext uri="{FF2B5EF4-FFF2-40B4-BE49-F238E27FC236}">
                <a16:creationId xmlns:a16="http://schemas.microsoft.com/office/drawing/2014/main" id="{49C9D3B0-452B-443D-8F36-9D2AC811C586}"/>
              </a:ext>
            </a:extLst>
          </p:cNvPr>
          <p:cNvSpPr/>
          <p:nvPr/>
        </p:nvSpPr>
        <p:spPr>
          <a:xfrm rot="10800000">
            <a:off x="-1066384" y="0"/>
            <a:ext cx="2804559" cy="7334250"/>
          </a:xfrm>
          <a:prstGeom prst="flowChartManualInpu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
        <p:nvSpPr>
          <p:cNvPr id="33" name="Folyamatábra: Kézi adatbevitel 32">
            <a:extLst>
              <a:ext uri="{FF2B5EF4-FFF2-40B4-BE49-F238E27FC236}">
                <a16:creationId xmlns:a16="http://schemas.microsoft.com/office/drawing/2014/main" id="{97CB92EA-4732-40F6-BD07-E9181E1D651E}"/>
              </a:ext>
            </a:extLst>
          </p:cNvPr>
          <p:cNvSpPr/>
          <p:nvPr/>
        </p:nvSpPr>
        <p:spPr>
          <a:xfrm rot="10800000">
            <a:off x="-1487000" y="-314836"/>
            <a:ext cx="2664519" cy="7040890"/>
          </a:xfrm>
          <a:prstGeom prst="flowChartManualInpu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Tree>
    <p:extLst>
      <p:ext uri="{BB962C8B-B14F-4D97-AF65-F5344CB8AC3E}">
        <p14:creationId xmlns:p14="http://schemas.microsoft.com/office/powerpoint/2010/main" val="3576113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41F5D0F-38B9-4875-BD92-AEDCCF18AFB6}"/>
              </a:ext>
            </a:extLst>
          </p:cNvPr>
          <p:cNvSpPr>
            <a:spLocks noGrp="1"/>
          </p:cNvSpPr>
          <p:nvPr>
            <p:ph type="title"/>
          </p:nvPr>
        </p:nvSpPr>
        <p:spPr/>
        <p:txBody>
          <a:bodyPr/>
          <a:lstStyle/>
          <a:p>
            <a:r>
              <a:rPr lang="hu-HU" dirty="0" err="1"/>
              <a:t>Markov</a:t>
            </a:r>
            <a:r>
              <a:rPr lang="hu-HU" dirty="0"/>
              <a:t>-lánc állapotainak osztályzása</a:t>
            </a:r>
          </a:p>
        </p:txBody>
      </p:sp>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2EAA4C7E-A0A9-4789-A338-301809C11DED}"/>
                  </a:ext>
                </a:extLst>
              </p:cNvPr>
              <p:cNvSpPr>
                <a:spLocks noGrp="1"/>
              </p:cNvSpPr>
              <p:nvPr>
                <p:ph idx="1"/>
              </p:nvPr>
            </p:nvSpPr>
            <p:spPr/>
            <p:txBody>
              <a:bodyPr>
                <a:normAutofit/>
              </a:bodyPr>
              <a:lstStyle/>
              <a:p>
                <a:r>
                  <a:rPr lang="hu-HU" sz="2400" dirty="0"/>
                  <a:t>Legyen egy 5 állapotú  </a:t>
                </a:r>
                <a:r>
                  <a:rPr lang="hu-HU" sz="2400" dirty="0" err="1"/>
                  <a:t>Markov</a:t>
                </a:r>
                <a:r>
                  <a:rPr lang="hu-HU" sz="2400" dirty="0"/>
                  <a:t>-lánc átmenetvalószínűség mátrixa a következő:</a:t>
                </a:r>
              </a:p>
              <a:p>
                <a14:m>
                  <m:oMath xmlns:m="http://schemas.openxmlformats.org/officeDocument/2006/math">
                    <m:r>
                      <m:rPr>
                        <m:nor/>
                      </m:rPr>
                      <a:rPr lang="hu-HU" sz="2400" b="0" i="0" smtClean="0">
                        <a:latin typeface="Cambria Math" panose="02040503050406030204" pitchFamily="18" charset="0"/>
                      </a:rPr>
                      <m:t>P</m:t>
                    </m:r>
                    <m:r>
                      <m:rPr>
                        <m:nor/>
                      </m:rPr>
                      <a:rPr lang="hu-HU" sz="2400" b="0" i="0" smtClean="0">
                        <a:latin typeface="Cambria Math" panose="02040503050406030204" pitchFamily="18" charset="0"/>
                      </a:rPr>
                      <m:t>=</m:t>
                    </m:r>
                    <m:d>
                      <m:dPr>
                        <m:begChr m:val="["/>
                        <m:endChr m:val="]"/>
                        <m:ctrlPr>
                          <a:rPr lang="hu-HU" sz="2400" b="0" i="1" smtClean="0">
                            <a:latin typeface="Cambria Math" panose="02040503050406030204" pitchFamily="18" charset="0"/>
                          </a:rPr>
                        </m:ctrlPr>
                      </m:dPr>
                      <m:e>
                        <m:m>
                          <m:mPr>
                            <m:mcs>
                              <m:mc>
                                <m:mcPr>
                                  <m:count m:val="5"/>
                                  <m:mcJc m:val="center"/>
                                </m:mcPr>
                              </m:mc>
                            </m:mcs>
                            <m:ctrlPr>
                              <a:rPr lang="hu-HU" sz="2400" b="0" i="1" smtClean="0">
                                <a:latin typeface="Cambria Math" panose="02040503050406030204" pitchFamily="18" charset="0"/>
                              </a:rPr>
                            </m:ctrlPr>
                          </m:mPr>
                          <m:mr>
                            <m:e>
                              <m:r>
                                <m:rPr>
                                  <m:brk m:alnAt="7"/>
                                </m:rPr>
                                <a:rPr lang="hu-HU" sz="2400" b="0" i="1" smtClean="0">
                                  <a:latin typeface="Cambria Math" panose="02040503050406030204" pitchFamily="18" charset="0"/>
                                </a:rPr>
                                <m:t>0</m:t>
                              </m:r>
                            </m:e>
                            <m:e>
                              <m:r>
                                <a:rPr lang="hu-HU" sz="2400" b="0" i="1" smtClean="0">
                                  <a:latin typeface="Cambria Math" panose="02040503050406030204" pitchFamily="18" charset="0"/>
                                </a:rPr>
                                <m:t>0</m:t>
                              </m:r>
                            </m:e>
                            <m:e>
                              <m:r>
                                <a:rPr lang="hu-HU" sz="2400" b="0" i="1" smtClean="0">
                                  <a:latin typeface="Cambria Math" panose="02040503050406030204" pitchFamily="18" charset="0"/>
                                </a:rPr>
                                <m:t>0</m:t>
                              </m:r>
                            </m:e>
                            <m:e>
                              <m:r>
                                <a:rPr lang="hu-HU" sz="2400" b="0" i="1" smtClean="0">
                                  <a:latin typeface="Cambria Math" panose="02040503050406030204" pitchFamily="18" charset="0"/>
                                </a:rPr>
                                <m:t>0</m:t>
                              </m:r>
                            </m:e>
                            <m:e>
                              <m:r>
                                <a:rPr lang="hu-HU" sz="2400" b="0" i="1" smtClean="0">
                                  <a:latin typeface="Cambria Math" panose="02040503050406030204" pitchFamily="18" charset="0"/>
                                </a:rPr>
                                <m:t>1</m:t>
                              </m:r>
                            </m:e>
                          </m:mr>
                          <m:mr>
                            <m:e>
                              <m:r>
                                <a:rPr lang="hu-HU" sz="2400" b="0" i="1" smtClean="0">
                                  <a:latin typeface="Cambria Math" panose="02040503050406030204" pitchFamily="18" charset="0"/>
                                </a:rPr>
                                <m:t>0</m:t>
                              </m:r>
                            </m:e>
                            <m:e>
                              <m:r>
                                <a:rPr lang="hu-HU" sz="2400" b="0" i="1" smtClean="0">
                                  <a:latin typeface="Cambria Math" panose="02040503050406030204" pitchFamily="18" charset="0"/>
                                </a:rPr>
                                <m:t>0</m:t>
                              </m:r>
                            </m:e>
                            <m:e>
                              <m:r>
                                <a:rPr lang="hu-HU" sz="2400" b="0" i="1" smtClean="0">
                                  <a:latin typeface="Cambria Math" panose="02040503050406030204" pitchFamily="18" charset="0"/>
                                </a:rPr>
                                <m:t>0,2</m:t>
                              </m:r>
                            </m:e>
                            <m:e>
                              <m:r>
                                <a:rPr lang="hu-HU" sz="2400" b="0" i="1" smtClean="0">
                                  <a:latin typeface="Cambria Math" panose="02040503050406030204" pitchFamily="18" charset="0"/>
                                </a:rPr>
                                <m:t>0,3</m:t>
                              </m:r>
                            </m:e>
                            <m:e>
                              <m:r>
                                <a:rPr lang="hu-HU" sz="2400" b="0" i="1" smtClean="0">
                                  <a:latin typeface="Cambria Math" panose="02040503050406030204" pitchFamily="18" charset="0"/>
                                </a:rPr>
                                <m:t>0,5</m:t>
                              </m:r>
                            </m:e>
                          </m:mr>
                          <m:mr>
                            <m:e>
                              <m:r>
                                <a:rPr lang="hu-HU" sz="2400" b="0" i="1" smtClean="0">
                                  <a:latin typeface="Cambria Math" panose="02040503050406030204" pitchFamily="18" charset="0"/>
                                </a:rPr>
                                <m:t>0</m:t>
                              </m:r>
                            </m:e>
                            <m:e>
                              <m:r>
                                <a:rPr lang="hu-HU" sz="2400" b="0" i="1" smtClean="0">
                                  <a:latin typeface="Cambria Math" panose="02040503050406030204" pitchFamily="18" charset="0"/>
                                </a:rPr>
                                <m:t>0</m:t>
                              </m:r>
                            </m:e>
                            <m:e>
                              <m:r>
                                <a:rPr lang="hu-HU" sz="2400" b="0" i="1" smtClean="0">
                                  <a:latin typeface="Cambria Math" panose="02040503050406030204" pitchFamily="18" charset="0"/>
                                </a:rPr>
                                <m:t>0,3</m:t>
                              </m:r>
                            </m:e>
                            <m:e>
                              <m:r>
                                <a:rPr lang="hu-HU" sz="2400" b="0" i="1" smtClean="0">
                                  <a:latin typeface="Cambria Math" panose="02040503050406030204" pitchFamily="18" charset="0"/>
                                </a:rPr>
                                <m:t>0,3</m:t>
                              </m:r>
                            </m:e>
                            <m:e>
                              <m:r>
                                <a:rPr lang="hu-HU" sz="2400" b="0" i="1" smtClean="0">
                                  <a:latin typeface="Cambria Math" panose="02040503050406030204" pitchFamily="18" charset="0"/>
                                </a:rPr>
                                <m:t>0,4</m:t>
                              </m:r>
                            </m:e>
                          </m:mr>
                          <m:mr>
                            <m:e>
                              <m:r>
                                <a:rPr lang="hu-HU" sz="2400" b="0" i="1" smtClean="0">
                                  <a:latin typeface="Cambria Math" panose="02040503050406030204" pitchFamily="18" charset="0"/>
                                </a:rPr>
                                <m:t>0,4</m:t>
                              </m:r>
                            </m:e>
                            <m:e>
                              <m:r>
                                <a:rPr lang="hu-HU" sz="2400" b="0" i="1" smtClean="0">
                                  <a:latin typeface="Cambria Math" panose="02040503050406030204" pitchFamily="18" charset="0"/>
                                </a:rPr>
                                <m:t>0,6</m:t>
                              </m:r>
                            </m:e>
                            <m:e>
                              <m:r>
                                <a:rPr lang="hu-HU" sz="2400" b="0" i="1" smtClean="0">
                                  <a:latin typeface="Cambria Math" panose="02040503050406030204" pitchFamily="18" charset="0"/>
                                </a:rPr>
                                <m:t>0</m:t>
                              </m:r>
                            </m:e>
                            <m:e>
                              <m:r>
                                <a:rPr lang="hu-HU" sz="2400" b="0" i="1" smtClean="0">
                                  <a:latin typeface="Cambria Math" panose="02040503050406030204" pitchFamily="18" charset="0"/>
                                </a:rPr>
                                <m:t>0</m:t>
                              </m:r>
                            </m:e>
                            <m:e>
                              <m:r>
                                <a:rPr lang="hu-HU" sz="2400" b="0" i="1" smtClean="0">
                                  <a:latin typeface="Cambria Math" panose="02040503050406030204" pitchFamily="18" charset="0"/>
                                </a:rPr>
                                <m:t>0</m:t>
                              </m:r>
                            </m:e>
                          </m:mr>
                          <m:mr>
                            <m:e>
                              <m:r>
                                <a:rPr lang="hu-HU" sz="2400" b="0" i="1" smtClean="0">
                                  <a:latin typeface="Cambria Math" panose="02040503050406030204" pitchFamily="18" charset="0"/>
                                </a:rPr>
                                <m:t>1</m:t>
                              </m:r>
                            </m:e>
                            <m:e>
                              <m:r>
                                <a:rPr lang="hu-HU" sz="2400" b="0" i="1" smtClean="0">
                                  <a:latin typeface="Cambria Math" panose="02040503050406030204" pitchFamily="18" charset="0"/>
                                </a:rPr>
                                <m:t>0</m:t>
                              </m:r>
                            </m:e>
                            <m:e>
                              <m:r>
                                <a:rPr lang="hu-HU" sz="2400" b="0" i="1" smtClean="0">
                                  <a:latin typeface="Cambria Math" panose="02040503050406030204" pitchFamily="18" charset="0"/>
                                </a:rPr>
                                <m:t>0</m:t>
                              </m:r>
                            </m:e>
                            <m:e>
                              <m:r>
                                <a:rPr lang="hu-HU" sz="2400" b="0" i="1" smtClean="0">
                                  <a:latin typeface="Cambria Math" panose="02040503050406030204" pitchFamily="18" charset="0"/>
                                </a:rPr>
                                <m:t>0</m:t>
                              </m:r>
                            </m:e>
                            <m:e>
                              <m:r>
                                <a:rPr lang="hu-HU" sz="2400" b="0" i="1" smtClean="0">
                                  <a:latin typeface="Cambria Math" panose="02040503050406030204" pitchFamily="18" charset="0"/>
                                </a:rPr>
                                <m:t>0</m:t>
                              </m:r>
                            </m:e>
                          </m:mr>
                        </m:m>
                      </m:e>
                    </m:d>
                  </m:oMath>
                </a14:m>
                <a:r>
                  <a:rPr lang="hu-HU" sz="2400" dirty="0"/>
                  <a:t>  Ezen a mátrixon keresztül beszélünk meg néhány </a:t>
                </a:r>
              </a:p>
              <a:p>
                <a:pPr marL="0" indent="0">
                  <a:buNone/>
                </a:pPr>
                <a:r>
                  <a:rPr lang="hu-HU" sz="2400" dirty="0"/>
                  <a:t>fogalmat.( A pontos definíciók a fogalomtárban szerepelnek.)</a:t>
                </a:r>
              </a:p>
              <a:p>
                <a:pPr algn="just"/>
                <a:r>
                  <a:rPr lang="hu-HU" sz="2400" dirty="0"/>
                  <a:t>Az 3. állapotból el tudunk jutni a 2.állapotba (pl.:3→4→2), viszont a 5. állapotból nem tudunk eljutni a 3.állapotba, mert a 1., 5. állapotok halmazából nem tudunk kilépni. Ilyenkor azt mondjuk, hogy az 3.állapotból vezet </a:t>
                </a:r>
                <a:r>
                  <a:rPr lang="hu-HU" sz="2400" b="1" dirty="0"/>
                  <a:t>út </a:t>
                </a:r>
                <a:r>
                  <a:rPr lang="hu-HU" sz="2400" dirty="0"/>
                  <a:t>a 2. állapotba, de a 5.állapotból nem vezet út a 3.állapotba. A 2.állapot </a:t>
                </a:r>
                <a:r>
                  <a:rPr lang="hu-HU" sz="2400" b="1" dirty="0"/>
                  <a:t>elérhető </a:t>
                </a:r>
                <a:r>
                  <a:rPr lang="hu-HU" sz="2400" dirty="0"/>
                  <a:t>az 3.állapotból, mert vezet oda út.</a:t>
                </a:r>
              </a:p>
              <a:p>
                <a:endParaRPr lang="hu-HU" sz="2400" dirty="0"/>
              </a:p>
              <a:p>
                <a:endParaRPr lang="hu-HU" sz="2400" dirty="0"/>
              </a:p>
            </p:txBody>
          </p:sp>
        </mc:Choice>
        <mc:Fallback>
          <p:sp>
            <p:nvSpPr>
              <p:cNvPr id="3" name="Tartalom helye 2">
                <a:extLst>
                  <a:ext uri="{FF2B5EF4-FFF2-40B4-BE49-F238E27FC236}">
                    <a16:creationId xmlns:a16="http://schemas.microsoft.com/office/drawing/2014/main" id="{2EAA4C7E-A0A9-4789-A338-301809C11DED}"/>
                  </a:ext>
                </a:extLst>
              </p:cNvPr>
              <p:cNvSpPr>
                <a:spLocks noGrp="1" noRot="1" noChangeAspect="1" noMove="1" noResize="1" noEditPoints="1" noAdjustHandles="1" noChangeArrowheads="1" noChangeShapeType="1" noTextEdit="1"/>
              </p:cNvSpPr>
              <p:nvPr>
                <p:ph idx="1"/>
              </p:nvPr>
            </p:nvSpPr>
            <p:spPr>
              <a:blipFill>
                <a:blip r:embed="rId2"/>
                <a:stretch>
                  <a:fillRect l="-928" t="-1961" r="-870" b="-1821"/>
                </a:stretch>
              </a:blipFill>
            </p:spPr>
            <p:txBody>
              <a:bodyPr/>
              <a:lstStyle/>
              <a:p>
                <a:r>
                  <a:rPr lang="hu-HU">
                    <a:noFill/>
                  </a:rPr>
                  <a:t> </a:t>
                </a:r>
              </a:p>
            </p:txBody>
          </p:sp>
        </mc:Fallback>
      </mc:AlternateContent>
    </p:spTree>
    <p:extLst>
      <p:ext uri="{BB962C8B-B14F-4D97-AF65-F5344CB8AC3E}">
        <p14:creationId xmlns:p14="http://schemas.microsoft.com/office/powerpoint/2010/main" val="2750872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190DEE7B-D784-44AB-B462-86B68AE8B2AB}"/>
                  </a:ext>
                </a:extLst>
              </p:cNvPr>
              <p:cNvSpPr>
                <a:spLocks noGrp="1"/>
              </p:cNvSpPr>
              <p:nvPr>
                <p:ph idx="1"/>
              </p:nvPr>
            </p:nvSpPr>
            <p:spPr>
              <a:xfrm>
                <a:off x="725658" y="503262"/>
                <a:ext cx="10612902" cy="5883470"/>
              </a:xfrm>
            </p:spPr>
            <p:txBody>
              <a:bodyPr/>
              <a:lstStyle/>
              <a:p>
                <a:pPr algn="just"/>
                <a:r>
                  <a:rPr lang="hu-HU" dirty="0"/>
                  <a:t>A 2. és 3. állapotok </a:t>
                </a:r>
                <a:r>
                  <a:rPr lang="hu-HU" b="1" dirty="0"/>
                  <a:t>kommunikálnak </a:t>
                </a:r>
                <a:r>
                  <a:rPr lang="hu-HU" dirty="0"/>
                  <a:t>egymással, mert egyik elérhető, a másikból. Az 1. és 4. állapotok nem kommunikálnak egymással, mert a 4.állapotból elérhető ugyan az 1. állapot, de az 1. állapotból nem érhető el a 4. állapot.</a:t>
                </a:r>
              </a:p>
              <a:p>
                <a:pPr algn="just"/>
                <a:r>
                  <a:rPr lang="hu-HU" dirty="0"/>
                  <a:t>Az {1, 5} halmaz </a:t>
                </a:r>
                <a:r>
                  <a:rPr lang="hu-HU" b="1" dirty="0"/>
                  <a:t>zárt</a:t>
                </a:r>
                <a:r>
                  <a:rPr lang="hu-HU" dirty="0"/>
                  <a:t>, mert az 1., és 5. állapotból indulva semelyik másik állapot nem érhető el. Ha egy zárt halmazba belépünk, akkor onnan már nem vezet ki út.</a:t>
                </a:r>
              </a:p>
              <a:p>
                <a:pPr algn="just"/>
                <a:r>
                  <a:rPr lang="hu-HU" dirty="0"/>
                  <a:t>Az </a:t>
                </a:r>
                <a14:m>
                  <m:oMath xmlns:m="http://schemas.openxmlformats.org/officeDocument/2006/math">
                    <m:r>
                      <a:rPr lang="hu-HU" b="0" i="1" smtClean="0">
                        <a:latin typeface="Cambria Math" panose="02040503050406030204" pitchFamily="18" charset="0"/>
                      </a:rPr>
                      <m:t>𝑖</m:t>
                    </m:r>
                  </m:oMath>
                </a14:m>
                <a:r>
                  <a:rPr lang="hu-HU" dirty="0"/>
                  <a:t> állapot </a:t>
                </a:r>
                <a:r>
                  <a:rPr lang="hu-HU" b="1" dirty="0"/>
                  <a:t>elnyelő</a:t>
                </a:r>
                <a:r>
                  <a:rPr lang="hu-HU" dirty="0"/>
                  <a:t>, ha onnan már nem vezet ki út, azaz </a:t>
                </a:r>
                <a14:m>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𝑝</m:t>
                        </m:r>
                      </m:e>
                      <m:sub>
                        <m:r>
                          <a:rPr lang="hu-HU" b="0" i="1" smtClean="0">
                            <a:latin typeface="Cambria Math" panose="02040503050406030204" pitchFamily="18" charset="0"/>
                          </a:rPr>
                          <m:t>𝑖𝑖</m:t>
                        </m:r>
                      </m:sub>
                    </m:sSub>
                    <m:r>
                      <a:rPr lang="hu-HU" b="0" i="1" smtClean="0">
                        <a:latin typeface="Cambria Math" panose="02040503050406030204" pitchFamily="18" charset="0"/>
                      </a:rPr>
                      <m:t>=1</m:t>
                    </m:r>
                  </m:oMath>
                </a14:m>
                <a:r>
                  <a:rPr lang="hu-HU" dirty="0"/>
                  <a:t>. A megadott </a:t>
                </a:r>
                <a:r>
                  <a:rPr lang="hu-HU" dirty="0" err="1"/>
                  <a:t>Markov</a:t>
                </a:r>
                <a:r>
                  <a:rPr lang="hu-HU" dirty="0"/>
                  <a:t>-láncban nincs elnyelő állapot.</a:t>
                </a:r>
              </a:p>
              <a:p>
                <a:pPr algn="just"/>
                <a:r>
                  <a:rPr lang="hu-HU" dirty="0"/>
                  <a:t>A 2. állapot </a:t>
                </a:r>
                <a:r>
                  <a:rPr lang="hu-HU" b="1" dirty="0"/>
                  <a:t>tranziens</a:t>
                </a:r>
                <a:r>
                  <a:rPr lang="hu-HU" dirty="0"/>
                  <a:t> állapot, mert onnan vezet út az 5.állapotba, de az 5.állapotból már nem juthatunk vissza a 2. állapotba. </a:t>
                </a:r>
              </a:p>
              <a:p>
                <a:pPr algn="just"/>
                <a:r>
                  <a:rPr lang="hu-HU" dirty="0"/>
                  <a:t>Az 5. állapot </a:t>
                </a:r>
                <a:r>
                  <a:rPr lang="hu-HU" b="1" dirty="0"/>
                  <a:t>visszatérő</a:t>
                </a:r>
                <a:r>
                  <a:rPr lang="hu-HU" dirty="0"/>
                  <a:t>, mert nem tranziens.</a:t>
                </a:r>
              </a:p>
              <a:p>
                <a:endParaRPr lang="hu-HU" dirty="0"/>
              </a:p>
              <a:p>
                <a:endParaRPr lang="hu-HU" dirty="0"/>
              </a:p>
            </p:txBody>
          </p:sp>
        </mc:Choice>
        <mc:Fallback>
          <p:sp>
            <p:nvSpPr>
              <p:cNvPr id="3" name="Tartalom helye 2">
                <a:extLst>
                  <a:ext uri="{FF2B5EF4-FFF2-40B4-BE49-F238E27FC236}">
                    <a16:creationId xmlns:a16="http://schemas.microsoft.com/office/drawing/2014/main" id="{190DEE7B-D784-44AB-B462-86B68AE8B2AB}"/>
                  </a:ext>
                </a:extLst>
              </p:cNvPr>
              <p:cNvSpPr>
                <a:spLocks noGrp="1" noRot="1" noChangeAspect="1" noMove="1" noResize="1" noEditPoints="1" noAdjustHandles="1" noChangeArrowheads="1" noChangeShapeType="1" noTextEdit="1"/>
              </p:cNvSpPr>
              <p:nvPr>
                <p:ph idx="1"/>
              </p:nvPr>
            </p:nvSpPr>
            <p:spPr>
              <a:xfrm>
                <a:off x="725658" y="503262"/>
                <a:ext cx="10612902" cy="5883470"/>
              </a:xfrm>
              <a:blipFill>
                <a:blip r:embed="rId2"/>
                <a:stretch>
                  <a:fillRect l="-1034" t="-1762" r="-1206"/>
                </a:stretch>
              </a:blipFill>
            </p:spPr>
            <p:txBody>
              <a:bodyPr/>
              <a:lstStyle/>
              <a:p>
                <a:r>
                  <a:rPr lang="hu-HU">
                    <a:noFill/>
                  </a:rPr>
                  <a:t> </a:t>
                </a:r>
              </a:p>
            </p:txBody>
          </p:sp>
        </mc:Fallback>
      </mc:AlternateContent>
    </p:spTree>
    <p:extLst>
      <p:ext uri="{BB962C8B-B14F-4D97-AF65-F5344CB8AC3E}">
        <p14:creationId xmlns:p14="http://schemas.microsoft.com/office/powerpoint/2010/main" val="3578449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14DF2E43-A0AF-4805-894C-07408CA21D05}"/>
                  </a:ext>
                </a:extLst>
              </p:cNvPr>
              <p:cNvSpPr>
                <a:spLocks noGrp="1"/>
              </p:cNvSpPr>
              <p:nvPr>
                <p:ph idx="1"/>
              </p:nvPr>
            </p:nvSpPr>
            <p:spPr>
              <a:xfrm>
                <a:off x="480060" y="478302"/>
                <a:ext cx="11231880" cy="5655212"/>
              </a:xfrm>
            </p:spPr>
            <p:txBody>
              <a:bodyPr>
                <a:normAutofit fontScale="92500" lnSpcReduction="10000"/>
              </a:bodyPr>
              <a:lstStyle/>
              <a:p>
                <a:endParaRPr lang="hu-HU" dirty="0"/>
              </a:p>
              <a:p>
                <a:endParaRPr lang="hu-HU" dirty="0"/>
              </a:p>
              <a:p>
                <a:endParaRPr lang="hu-HU" dirty="0"/>
              </a:p>
              <a:p>
                <a:r>
                  <a:rPr lang="hu-HU" dirty="0"/>
                  <a:t>Ha az 1. állapotból elindulunk, akkor a visszavezető utak hossza lehet 2, 4, 6, 8,… Ilyenkor azt mondjuk, hogy az 1. állapot </a:t>
                </a:r>
                <a:r>
                  <a:rPr lang="hu-HU" b="1" dirty="0"/>
                  <a:t>periodikus,</a:t>
                </a:r>
                <a:r>
                  <a:rPr lang="hu-HU" dirty="0"/>
                  <a:t> periódusa 2, mert az oda vezető utak hossza 2 többszöröse. A 3. állapot </a:t>
                </a:r>
                <a:r>
                  <a:rPr lang="hu-HU" b="1" dirty="0" err="1"/>
                  <a:t>aperiódikus</a:t>
                </a:r>
                <a:r>
                  <a:rPr lang="hu-HU" dirty="0"/>
                  <a:t>, mert 1 lépésben is visszatérhetünk, így nem lehet olyan </a:t>
                </a:r>
                <a14:m>
                  <m:oMath xmlns:m="http://schemas.openxmlformats.org/officeDocument/2006/math">
                    <m:r>
                      <a:rPr lang="hu-HU" b="0" i="1" smtClean="0">
                        <a:latin typeface="Cambria Math" panose="02040503050406030204" pitchFamily="18" charset="0"/>
                      </a:rPr>
                      <m:t>𝑘</m:t>
                    </m:r>
                    <m:r>
                      <a:rPr lang="hu-HU" b="0" i="1" smtClean="0">
                        <a:latin typeface="Cambria Math" panose="02040503050406030204" pitchFamily="18" charset="0"/>
                      </a:rPr>
                      <m:t>&gt;1</m:t>
                    </m:r>
                  </m:oMath>
                </a14:m>
                <a:r>
                  <a:rPr lang="hu-HU" dirty="0"/>
                  <a:t> egész, amire a visszavezető utak </a:t>
                </a:r>
                <a14:m>
                  <m:oMath xmlns:m="http://schemas.openxmlformats.org/officeDocument/2006/math">
                    <m:r>
                      <a:rPr lang="hu-HU" b="0" i="1" smtClean="0">
                        <a:latin typeface="Cambria Math" panose="02040503050406030204" pitchFamily="18" charset="0"/>
                      </a:rPr>
                      <m:t>𝑘</m:t>
                    </m:r>
                  </m:oMath>
                </a14:m>
                <a:r>
                  <a:rPr lang="hu-HU" dirty="0"/>
                  <a:t> többszörösei lennének.</a:t>
                </a:r>
              </a:p>
              <a:p>
                <a:r>
                  <a:rPr lang="hu-HU" dirty="0"/>
                  <a:t>Egy lánc </a:t>
                </a:r>
                <a:r>
                  <a:rPr lang="hu-HU" b="1" dirty="0" err="1"/>
                  <a:t>ergodikus</a:t>
                </a:r>
                <a:r>
                  <a:rPr lang="hu-HU" dirty="0"/>
                  <a:t>, ha</a:t>
                </a:r>
              </a:p>
              <a:p>
                <a:pPr>
                  <a:buFont typeface="Wingdings" panose="05000000000000000000" pitchFamily="2" charset="2"/>
                  <a:buChar char="Ø"/>
                </a:pPr>
                <a:r>
                  <a:rPr lang="hu-HU" dirty="0"/>
                  <a:t>Minden állapot visszatérő</a:t>
                </a:r>
              </a:p>
              <a:p>
                <a:pPr>
                  <a:buFont typeface="Wingdings" panose="05000000000000000000" pitchFamily="2" charset="2"/>
                  <a:buChar char="Ø"/>
                </a:pPr>
                <a:r>
                  <a:rPr lang="hu-HU" dirty="0"/>
                  <a:t>Minden állapot </a:t>
                </a:r>
                <a:r>
                  <a:rPr lang="hu-HU" dirty="0" err="1"/>
                  <a:t>aperiódikus</a:t>
                </a:r>
                <a:endParaRPr lang="hu-HU" dirty="0"/>
              </a:p>
              <a:p>
                <a:pPr>
                  <a:buFont typeface="Wingdings" panose="05000000000000000000" pitchFamily="2" charset="2"/>
                  <a:buChar char="Ø"/>
                </a:pPr>
                <a:r>
                  <a:rPr lang="hu-HU" dirty="0"/>
                  <a:t>Az állapotok kommunikálnak egymással</a:t>
                </a:r>
              </a:p>
              <a:p>
                <a:pPr marL="0" indent="0">
                  <a:buNone/>
                </a:pPr>
                <a:r>
                  <a:rPr lang="hu-HU" dirty="0"/>
                  <a:t>A megadott lánc nem </a:t>
                </a:r>
                <a:r>
                  <a:rPr lang="hu-HU" dirty="0" err="1"/>
                  <a:t>ergodikus</a:t>
                </a:r>
                <a:r>
                  <a:rPr lang="hu-HU" dirty="0"/>
                  <a:t>, mert például a 2. állapot nem visszatérő</a:t>
                </a:r>
              </a:p>
            </p:txBody>
          </p:sp>
        </mc:Choice>
        <mc:Fallback>
          <p:sp>
            <p:nvSpPr>
              <p:cNvPr id="3" name="Tartalom helye 2">
                <a:extLst>
                  <a:ext uri="{FF2B5EF4-FFF2-40B4-BE49-F238E27FC236}">
                    <a16:creationId xmlns:a16="http://schemas.microsoft.com/office/drawing/2014/main" id="{14DF2E43-A0AF-4805-894C-07408CA21D05}"/>
                  </a:ext>
                </a:extLst>
              </p:cNvPr>
              <p:cNvSpPr>
                <a:spLocks noGrp="1" noRot="1" noChangeAspect="1" noMove="1" noResize="1" noEditPoints="1" noAdjustHandles="1" noChangeArrowheads="1" noChangeShapeType="1" noTextEdit="1"/>
              </p:cNvSpPr>
              <p:nvPr>
                <p:ph idx="1"/>
              </p:nvPr>
            </p:nvSpPr>
            <p:spPr>
              <a:xfrm>
                <a:off x="480060" y="478302"/>
                <a:ext cx="11231880" cy="5655212"/>
              </a:xfrm>
              <a:blipFill>
                <a:blip r:embed="rId2"/>
                <a:stretch>
                  <a:fillRect l="-977" r="-706"/>
                </a:stretch>
              </a:blipFill>
            </p:spPr>
            <p:txBody>
              <a:bodyPr/>
              <a:lstStyle/>
              <a:p>
                <a:r>
                  <a:rPr lang="hu-HU">
                    <a:noFill/>
                  </a:rPr>
                  <a:t> </a:t>
                </a:r>
              </a:p>
            </p:txBody>
          </p:sp>
        </mc:Fallback>
      </mc:AlternateContent>
    </p:spTree>
    <p:extLst>
      <p:ext uri="{BB962C8B-B14F-4D97-AF65-F5344CB8AC3E}">
        <p14:creationId xmlns:p14="http://schemas.microsoft.com/office/powerpoint/2010/main" val="1490622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90617C1-E5EC-4DE1-ADD2-6DA2089D7A8C}"/>
              </a:ext>
            </a:extLst>
          </p:cNvPr>
          <p:cNvSpPr>
            <a:spLocks noGrp="1"/>
          </p:cNvSpPr>
          <p:nvPr>
            <p:ph type="title"/>
          </p:nvPr>
        </p:nvSpPr>
        <p:spPr/>
        <p:txBody>
          <a:bodyPr/>
          <a:lstStyle/>
          <a:p>
            <a:r>
              <a:rPr lang="hu-HU" dirty="0"/>
              <a:t>Fontos tétel az </a:t>
            </a:r>
            <a:r>
              <a:rPr lang="hu-HU" dirty="0" err="1"/>
              <a:t>ergodikus</a:t>
            </a:r>
            <a:r>
              <a:rPr lang="hu-HU" dirty="0"/>
              <a:t> láncokról</a:t>
            </a:r>
          </a:p>
        </p:txBody>
      </p:sp>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5A81A1E9-6F2F-4785-AA1B-7758E307D6ED}"/>
                  </a:ext>
                </a:extLst>
              </p:cNvPr>
              <p:cNvSpPr>
                <a:spLocks noGrp="1"/>
              </p:cNvSpPr>
              <p:nvPr>
                <p:ph idx="1"/>
              </p:nvPr>
            </p:nvSpPr>
            <p:spPr/>
            <p:txBody>
              <a:bodyPr>
                <a:normAutofit/>
              </a:bodyPr>
              <a:lstStyle/>
              <a:p>
                <a:r>
                  <a:rPr lang="hu-HU" dirty="0"/>
                  <a:t>Ha </a:t>
                </a:r>
                <a14:m>
                  <m:oMath xmlns:m="http://schemas.openxmlformats.org/officeDocument/2006/math">
                    <m:r>
                      <a:rPr lang="hu-HU" b="0" i="1" smtClean="0">
                        <a:latin typeface="Cambria Math" panose="02040503050406030204" pitchFamily="18" charset="0"/>
                      </a:rPr>
                      <m:t>𝑃</m:t>
                    </m:r>
                  </m:oMath>
                </a14:m>
                <a:r>
                  <a:rPr lang="hu-HU" dirty="0"/>
                  <a:t> egy </a:t>
                </a:r>
                <a:r>
                  <a:rPr lang="hu-HU" dirty="0" err="1"/>
                  <a:t>ergodikus</a:t>
                </a:r>
                <a:r>
                  <a:rPr lang="hu-HU" dirty="0"/>
                  <a:t> </a:t>
                </a:r>
                <a:r>
                  <a:rPr lang="hu-HU" dirty="0" err="1"/>
                  <a:t>Markov</a:t>
                </a:r>
                <a:r>
                  <a:rPr lang="hu-HU" dirty="0"/>
                  <a:t>-lánc átmenetvalószínűség mátrixa, akkor</a:t>
                </a:r>
              </a:p>
              <a:p>
                <a:pPr marL="0" indent="0" algn="ctr">
                  <a:buNone/>
                </a:pPr>
                <a14:m>
                  <m:oMathPara xmlns:m="http://schemas.openxmlformats.org/officeDocument/2006/math">
                    <m:oMathParaPr>
                      <m:jc m:val="centerGroup"/>
                    </m:oMathParaPr>
                    <m:oMath xmlns:m="http://schemas.openxmlformats.org/officeDocument/2006/math">
                      <m:func>
                        <m:funcPr>
                          <m:ctrlPr>
                            <a:rPr lang="hu-HU" b="0" i="1" smtClean="0">
                              <a:latin typeface="Cambria Math" panose="02040503050406030204" pitchFamily="18" charset="0"/>
                              <a:ea typeface="Cambria Math" panose="02040503050406030204" pitchFamily="18" charset="0"/>
                            </a:rPr>
                          </m:ctrlPr>
                        </m:funcPr>
                        <m:fName>
                          <m:limLow>
                            <m:limLowPr>
                              <m:ctrlPr>
                                <a:rPr lang="hu-HU" i="1" smtClean="0">
                                  <a:latin typeface="Cambria Math" panose="02040503050406030204" pitchFamily="18" charset="0"/>
                                </a:rPr>
                              </m:ctrlPr>
                            </m:limLowPr>
                            <m:e>
                              <m:r>
                                <m:rPr>
                                  <m:sty m:val="p"/>
                                </m:rPr>
                                <a:rPr lang="hu-HU" i="0" smtClean="0">
                                  <a:latin typeface="Cambria Math" panose="02040503050406030204" pitchFamily="18" charset="0"/>
                                </a:rPr>
                                <m:t>lim</m:t>
                              </m:r>
                            </m:e>
                            <m:lim>
                              <m:r>
                                <a:rPr lang="hu-HU" b="0" i="1" smtClean="0">
                                  <a:latin typeface="Cambria Math" panose="02040503050406030204" pitchFamily="18" charset="0"/>
                                </a:rPr>
                                <m:t>𝑛</m:t>
                              </m:r>
                              <m:r>
                                <a:rPr lang="hu-HU" b="0" i="1" smtClean="0">
                                  <a:latin typeface="Cambria Math" panose="02040503050406030204" pitchFamily="18" charset="0"/>
                                  <a:ea typeface="Cambria Math" panose="02040503050406030204" pitchFamily="18" charset="0"/>
                                </a:rPr>
                                <m:t>→∞</m:t>
                              </m:r>
                            </m:lim>
                          </m:limLow>
                        </m:fName>
                        <m:e>
                          <m:sSup>
                            <m:sSupPr>
                              <m:ctrlPr>
                                <a:rPr lang="hu-HU" b="0" i="1" smtClean="0">
                                  <a:latin typeface="Cambria Math" panose="02040503050406030204" pitchFamily="18" charset="0"/>
                                  <a:ea typeface="Cambria Math" panose="02040503050406030204" pitchFamily="18" charset="0"/>
                                </a:rPr>
                              </m:ctrlPr>
                            </m:sSupPr>
                            <m:e>
                              <m:r>
                                <a:rPr lang="hu-HU" b="0" i="1" smtClean="0">
                                  <a:latin typeface="Cambria Math" panose="02040503050406030204" pitchFamily="18" charset="0"/>
                                </a:rPr>
                                <m:t>𝑃</m:t>
                              </m:r>
                            </m:e>
                            <m:sup>
                              <m:r>
                                <a:rPr lang="hu-HU" b="0" i="1" smtClean="0">
                                  <a:latin typeface="Cambria Math" panose="02040503050406030204" pitchFamily="18" charset="0"/>
                                </a:rPr>
                                <m:t>𝑛</m:t>
                              </m:r>
                            </m:sup>
                          </m:sSup>
                          <m:r>
                            <a:rPr lang="hu-HU" b="0" i="1" smtClean="0">
                              <a:latin typeface="Cambria Math" panose="02040503050406030204" pitchFamily="18" charset="0"/>
                            </a:rPr>
                            <m:t>=</m:t>
                          </m:r>
                          <m:d>
                            <m:dPr>
                              <m:begChr m:val="["/>
                              <m:endChr m:val="]"/>
                              <m:ctrlPr>
                                <a:rPr lang="hu-HU" b="0" i="1" smtClean="0">
                                  <a:latin typeface="Cambria Math" panose="02040503050406030204" pitchFamily="18" charset="0"/>
                                  <a:ea typeface="Cambria Math" panose="02040503050406030204" pitchFamily="18" charset="0"/>
                                </a:rPr>
                              </m:ctrlPr>
                            </m:dPr>
                            <m:e>
                              <m:m>
                                <m:mPr>
                                  <m:mcs>
                                    <m:mc>
                                      <m:mcPr>
                                        <m:count m:val="4"/>
                                        <m:mcJc m:val="center"/>
                                      </m:mcPr>
                                    </m:mc>
                                  </m:mcs>
                                  <m:ctrlPr>
                                    <a:rPr lang="hu-HU" b="0" i="1" smtClean="0">
                                      <a:latin typeface="Cambria Math" panose="02040503050406030204" pitchFamily="18" charset="0"/>
                                      <a:ea typeface="Cambria Math" panose="02040503050406030204" pitchFamily="18" charset="0"/>
                                    </a:rPr>
                                  </m:ctrlPr>
                                </m:mPr>
                                <m:mr>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e>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e>
                                  <m:e>
                                    <m:r>
                                      <a:rPr lang="hu-HU" b="0" i="1" smtClean="0">
                                        <a:latin typeface="Cambria Math" panose="02040503050406030204" pitchFamily="18" charset="0"/>
                                      </a:rPr>
                                      <m:t>⋯</m:t>
                                    </m:r>
                                  </m:e>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𝑠</m:t>
                                        </m:r>
                                      </m:sub>
                                    </m:sSub>
                                  </m:e>
                                </m:mr>
                                <m:mr>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e>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e>
                                  <m:e>
                                    <m:r>
                                      <a:rPr lang="hu-HU" b="0" i="1" smtClean="0">
                                        <a:latin typeface="Cambria Math" panose="02040503050406030204" pitchFamily="18" charset="0"/>
                                        <a:ea typeface="Cambria Math" panose="02040503050406030204" pitchFamily="18" charset="0"/>
                                      </a:rPr>
                                      <m:t>…</m:t>
                                    </m:r>
                                  </m:e>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𝑠</m:t>
                                        </m:r>
                                      </m:sub>
                                    </m:sSub>
                                  </m:e>
                                </m:mr>
                                <m:mr>
                                  <m:e>
                                    <m:r>
                                      <a:rPr lang="hu-HU" b="0" i="1" smtClean="0">
                                        <a:latin typeface="Cambria Math" panose="02040503050406030204" pitchFamily="18" charset="0"/>
                                        <a:ea typeface="Cambria Math" panose="02040503050406030204" pitchFamily="18" charset="0"/>
                                      </a:rPr>
                                      <m:t> ⋮</m:t>
                                    </m:r>
                                  </m:e>
                                  <m:e>
                                    <m:r>
                                      <a:rPr lang="hu-HU" b="0" i="1" smtClean="0">
                                        <a:latin typeface="Cambria Math" panose="02040503050406030204" pitchFamily="18" charset="0"/>
                                        <a:ea typeface="Cambria Math" panose="02040503050406030204" pitchFamily="18" charset="0"/>
                                      </a:rPr>
                                      <m:t>⋮</m:t>
                                    </m:r>
                                  </m:e>
                                  <m:e>
                                    <m:r>
                                      <a:rPr lang="hu-HU" b="0" i="1" smtClean="0">
                                        <a:latin typeface="Cambria Math" panose="02040503050406030204" pitchFamily="18" charset="0"/>
                                        <a:ea typeface="Cambria Math" panose="02040503050406030204" pitchFamily="18" charset="0"/>
                                      </a:rPr>
                                      <m:t> </m:t>
                                    </m:r>
                                  </m:e>
                                  <m:e>
                                    <m:r>
                                      <a:rPr lang="hu-HU" b="0" i="1" smtClean="0">
                                        <a:latin typeface="Cambria Math" panose="02040503050406030204" pitchFamily="18" charset="0"/>
                                        <a:ea typeface="Cambria Math" panose="02040503050406030204" pitchFamily="18" charset="0"/>
                                      </a:rPr>
                                      <m:t>⋮</m:t>
                                    </m:r>
                                  </m:e>
                                </m:mr>
                                <m:mr>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e>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e>
                                  <m:e>
                                    <m:r>
                                      <a:rPr lang="hu-HU" b="0" i="1" smtClean="0">
                                        <a:latin typeface="Cambria Math" panose="02040503050406030204" pitchFamily="18" charset="0"/>
                                        <a:ea typeface="Cambria Math" panose="02040503050406030204" pitchFamily="18" charset="0"/>
                                      </a:rPr>
                                      <m:t>…</m:t>
                                    </m:r>
                                  </m:e>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𝑠</m:t>
                                        </m:r>
                                      </m:sub>
                                    </m:sSub>
                                  </m:e>
                                </m:mr>
                              </m:m>
                            </m:e>
                          </m:d>
                        </m:e>
                      </m:func>
                    </m:oMath>
                  </m:oMathPara>
                </a14:m>
                <a:endParaRPr lang="hu-HU" dirty="0"/>
              </a:p>
              <a:p>
                <a:pPr marL="0" indent="0" algn="just">
                  <a:buNone/>
                </a:pPr>
                <a:r>
                  <a:rPr lang="hu-HU" dirty="0"/>
                  <a:t>A </a:t>
                </a:r>
                <a14:m>
                  <m:oMath xmlns:m="http://schemas.openxmlformats.org/officeDocument/2006/math">
                    <m:r>
                      <a:rPr lang="hu-HU" i="1" smtClean="0">
                        <a:latin typeface="Cambria Math" panose="02040503050406030204" pitchFamily="18" charset="0"/>
                        <a:ea typeface="Cambria Math" panose="02040503050406030204" pitchFamily="18" charset="0"/>
                      </a:rPr>
                      <m:t>𝜋</m:t>
                    </m:r>
                    <m:r>
                      <a:rPr lang="hu-HU" b="0" i="1" smtClean="0">
                        <a:latin typeface="Cambria Math" panose="02040503050406030204" pitchFamily="18" charset="0"/>
                        <a:ea typeface="Cambria Math" panose="02040503050406030204" pitchFamily="18" charset="0"/>
                      </a:rPr>
                      <m:t>=</m:t>
                    </m:r>
                    <m:d>
                      <m:dPr>
                        <m:begChr m:val="["/>
                        <m:endChr m:val="]"/>
                        <m:ctrlPr>
                          <a:rPr lang="hu-HU" b="0" i="1" smtClean="0">
                            <a:latin typeface="Cambria Math" panose="02040503050406030204" pitchFamily="18" charset="0"/>
                            <a:ea typeface="Cambria Math" panose="02040503050406030204" pitchFamily="18" charset="0"/>
                          </a:rPr>
                        </m:ctrlPr>
                      </m:dPr>
                      <m:e>
                        <m:m>
                          <m:mPr>
                            <m:mcs>
                              <m:mc>
                                <m:mcPr>
                                  <m:count m:val="3"/>
                                  <m:mcJc m:val="center"/>
                                </m:mcPr>
                              </m:mc>
                            </m:mcs>
                            <m:ctrlPr>
                              <a:rPr lang="hu-HU" b="0" i="1" smtClean="0">
                                <a:latin typeface="Cambria Math" panose="02040503050406030204" pitchFamily="18" charset="0"/>
                                <a:ea typeface="Cambria Math" panose="02040503050406030204" pitchFamily="18" charset="0"/>
                              </a:rPr>
                            </m:ctrlPr>
                          </m:mPr>
                          <m:mr>
                            <m:e>
                              <m:sSub>
                                <m:sSubPr>
                                  <m:ctrlPr>
                                    <a:rPr lang="hu-HU" b="0" i="1" smtClean="0">
                                      <a:latin typeface="Cambria Math" panose="02040503050406030204" pitchFamily="18" charset="0"/>
                                      <a:ea typeface="Cambria Math" panose="02040503050406030204" pitchFamily="18" charset="0"/>
                                    </a:rPr>
                                  </m:ctrlPr>
                                </m:sSubPr>
                                <m:e>
                                  <m:r>
                                    <m:rPr>
                                      <m:brk m:alnAt="7"/>
                                    </m:rPr>
                                    <a:rPr lang="hu-HU" b="0" i="1" smtClean="0">
                                      <a:latin typeface="Cambria Math" panose="02040503050406030204" pitchFamily="18" charset="0"/>
                                      <a:ea typeface="Cambria Math" panose="02040503050406030204" pitchFamily="18" charset="0"/>
                                    </a:rPr>
                                    <m:t>𝜋</m:t>
                                  </m:r>
                                </m:e>
                                <m:sub>
                                  <m:r>
                                    <m:rPr>
                                      <m:brk m:alnAt="7"/>
                                    </m:rPr>
                                    <a:rPr lang="hu-HU" b="0" i="1" smtClean="0">
                                      <a:latin typeface="Cambria Math" panose="02040503050406030204" pitchFamily="18" charset="0"/>
                                      <a:ea typeface="Cambria Math" panose="02040503050406030204" pitchFamily="18" charset="0"/>
                                    </a:rPr>
                                    <m:t>1</m:t>
                                  </m:r>
                                </m:sub>
                              </m:sSub>
                            </m:e>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 …</m:t>
                              </m:r>
                            </m:e>
                            <m:e>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𝑠</m:t>
                                  </m:r>
                                </m:sub>
                              </m:sSub>
                            </m:e>
                          </m:mr>
                        </m:m>
                      </m:e>
                    </m:d>
                  </m:oMath>
                </a14:m>
                <a:r>
                  <a:rPr lang="hu-HU" dirty="0"/>
                  <a:t> vektort a </a:t>
                </a:r>
                <a:r>
                  <a:rPr lang="hu-HU" dirty="0" err="1"/>
                  <a:t>Markov</a:t>
                </a:r>
                <a:r>
                  <a:rPr lang="hu-HU" dirty="0"/>
                  <a:t>-lánc egyensúlyi eloszlásának nevezzük. Mindegy mi volt a </a:t>
                </a:r>
                <a14:m>
                  <m:oMath xmlns:m="http://schemas.openxmlformats.org/officeDocument/2006/math">
                    <m:r>
                      <a:rPr lang="hu-HU" i="1">
                        <a:latin typeface="Cambria Math" panose="02040503050406030204" pitchFamily="18" charset="0"/>
                      </a:rPr>
                      <m:t>𝑞</m:t>
                    </m:r>
                    <m:r>
                      <a:rPr lang="hu-HU" i="1">
                        <a:latin typeface="Cambria Math" panose="02040503050406030204" pitchFamily="18" charset="0"/>
                      </a:rPr>
                      <m:t>=</m:t>
                    </m:r>
                    <m:d>
                      <m:dPr>
                        <m:begChr m:val="["/>
                        <m:endChr m:val="]"/>
                        <m:ctrlPr>
                          <a:rPr lang="hu-HU" i="1">
                            <a:latin typeface="Cambria Math" panose="02040503050406030204" pitchFamily="18" charset="0"/>
                          </a:rPr>
                        </m:ctrlPr>
                      </m:dPr>
                      <m:e>
                        <m:m>
                          <m:mPr>
                            <m:mcs>
                              <m:mc>
                                <m:mcPr>
                                  <m:count m:val="3"/>
                                  <m:mcJc m:val="center"/>
                                </m:mcPr>
                              </m:mc>
                            </m:mcs>
                            <m:ctrlPr>
                              <a:rPr lang="hu-HU" i="1">
                                <a:latin typeface="Cambria Math" panose="02040503050406030204" pitchFamily="18" charset="0"/>
                              </a:rPr>
                            </m:ctrlPr>
                          </m:mPr>
                          <m:mr>
                            <m:e>
                              <m:sSub>
                                <m:sSubPr>
                                  <m:ctrlPr>
                                    <a:rPr lang="hu-HU" i="1">
                                      <a:latin typeface="Cambria Math" panose="02040503050406030204" pitchFamily="18" charset="0"/>
                                    </a:rPr>
                                  </m:ctrlPr>
                                </m:sSubPr>
                                <m:e>
                                  <m:r>
                                    <m:rPr>
                                      <m:brk m:alnAt="7"/>
                                    </m:rPr>
                                    <a:rPr lang="hu-HU" i="1">
                                      <a:latin typeface="Cambria Math" panose="02040503050406030204" pitchFamily="18" charset="0"/>
                                    </a:rPr>
                                    <m:t>𝑞</m:t>
                                  </m:r>
                                </m:e>
                                <m:sub>
                                  <m:r>
                                    <m:rPr>
                                      <m:brk m:alnAt="7"/>
                                    </m:rPr>
                                    <a:rPr lang="hu-HU" i="1">
                                      <a:latin typeface="Cambria Math" panose="02040503050406030204" pitchFamily="18" charset="0"/>
                                    </a:rPr>
                                    <m:t>1</m:t>
                                  </m:r>
                                </m:sub>
                              </m:sSub>
                              <m:r>
                                <m:rPr>
                                  <m:brk m:alnAt="7"/>
                                </m:rPr>
                                <a:rPr lang="hu-HU" i="1">
                                  <a:latin typeface="Cambria Math" panose="02040503050406030204" pitchFamily="18" charset="0"/>
                                </a:rPr>
                                <m:t> </m:t>
                              </m:r>
                              <m:r>
                                <a:rPr lang="hu-HU" i="1">
                                  <a:latin typeface="Cambria Math" panose="02040503050406030204" pitchFamily="18" charset="0"/>
                                </a:rPr>
                                <m:t>  </m:t>
                              </m:r>
                              <m:sSub>
                                <m:sSubPr>
                                  <m:ctrlPr>
                                    <a:rPr lang="hu-HU" i="1">
                                      <a:latin typeface="Cambria Math" panose="02040503050406030204" pitchFamily="18" charset="0"/>
                                    </a:rPr>
                                  </m:ctrlPr>
                                </m:sSubPr>
                                <m:e>
                                  <m:r>
                                    <m:rPr>
                                      <m:brk m:alnAt="7"/>
                                    </m:rPr>
                                    <a:rPr lang="hu-HU" i="1">
                                      <a:latin typeface="Cambria Math" panose="02040503050406030204" pitchFamily="18" charset="0"/>
                                    </a:rPr>
                                    <m:t>𝑞</m:t>
                                  </m:r>
                                </m:e>
                                <m:sub>
                                  <m:r>
                                    <m:rPr>
                                      <m:brk m:alnAt="7"/>
                                    </m:rPr>
                                    <a:rPr lang="hu-HU" i="1">
                                      <a:latin typeface="Cambria Math" panose="02040503050406030204" pitchFamily="18" charset="0"/>
                                    </a:rPr>
                                    <m:t>2</m:t>
                                  </m:r>
                                </m:sub>
                              </m:sSub>
                            </m:e>
                            <m:e>
                              <m:r>
                                <a:rPr lang="hu-HU" i="1">
                                  <a:latin typeface="Cambria Math" panose="02040503050406030204" pitchFamily="18" charset="0"/>
                                </a:rPr>
                                <m:t>⋯</m:t>
                              </m:r>
                            </m:e>
                            <m:e>
                              <m:sSub>
                                <m:sSubPr>
                                  <m:ctrlPr>
                                    <a:rPr lang="hu-HU" i="1">
                                      <a:latin typeface="Cambria Math" panose="02040503050406030204" pitchFamily="18" charset="0"/>
                                    </a:rPr>
                                  </m:ctrlPr>
                                </m:sSubPr>
                                <m:e>
                                  <m:r>
                                    <a:rPr lang="hu-HU" i="1">
                                      <a:latin typeface="Cambria Math" panose="02040503050406030204" pitchFamily="18" charset="0"/>
                                    </a:rPr>
                                    <m:t>𝑞</m:t>
                                  </m:r>
                                </m:e>
                                <m:sub>
                                  <m:r>
                                    <a:rPr lang="hu-HU" i="1">
                                      <a:latin typeface="Cambria Math" panose="02040503050406030204" pitchFamily="18" charset="0"/>
                                    </a:rPr>
                                    <m:t>𝑠</m:t>
                                  </m:r>
                                </m:sub>
                              </m:sSub>
                            </m:e>
                          </m:mr>
                        </m:m>
                      </m:e>
                    </m:d>
                  </m:oMath>
                </a14:m>
                <a:r>
                  <a:rPr lang="hu-HU" dirty="0"/>
                  <a:t>  kezdeti valószínűségeloszlás </a:t>
                </a:r>
                <a14:m>
                  <m:oMath xmlns:m="http://schemas.openxmlformats.org/officeDocument/2006/math">
                    <m:func>
                      <m:funcPr>
                        <m:ctrlPr>
                          <a:rPr lang="hu-HU" i="1" smtClean="0">
                            <a:latin typeface="Cambria Math" panose="02040503050406030204" pitchFamily="18" charset="0"/>
                            <a:ea typeface="Cambria Math" panose="02040503050406030204" pitchFamily="18" charset="0"/>
                          </a:rPr>
                        </m:ctrlPr>
                      </m:funcPr>
                      <m:fName>
                        <m:limLow>
                          <m:limLowPr>
                            <m:ctrlPr>
                              <a:rPr lang="hu-HU" i="1" smtClean="0">
                                <a:latin typeface="Cambria Math" panose="02040503050406030204" pitchFamily="18" charset="0"/>
                              </a:rPr>
                            </m:ctrlPr>
                          </m:limLowPr>
                          <m:e>
                            <m:r>
                              <a:rPr lang="hu-HU" b="0" i="0" smtClean="0">
                                <a:latin typeface="Cambria Math" panose="02040503050406030204" pitchFamily="18" charset="0"/>
                              </a:rPr>
                              <m:t> </m:t>
                            </m:r>
                            <m:r>
                              <m:rPr>
                                <m:sty m:val="p"/>
                              </m:rPr>
                              <a:rPr lang="hu-HU" b="0" i="0" smtClean="0">
                                <a:latin typeface="Cambria Math" panose="02040503050406030204" pitchFamily="18" charset="0"/>
                              </a:rPr>
                              <m:t>lim</m:t>
                            </m:r>
                          </m:e>
                          <m:lim>
                            <m:r>
                              <a:rPr lang="hu-HU" i="1">
                                <a:latin typeface="Cambria Math" panose="02040503050406030204" pitchFamily="18" charset="0"/>
                              </a:rPr>
                              <m:t>𝑛</m:t>
                            </m:r>
                            <m:r>
                              <a:rPr lang="hu-HU" i="1">
                                <a:latin typeface="Cambria Math" panose="02040503050406030204" pitchFamily="18" charset="0"/>
                                <a:ea typeface="Cambria Math" panose="02040503050406030204" pitchFamily="18" charset="0"/>
                              </a:rPr>
                              <m:t>→∞</m:t>
                            </m:r>
                          </m:lim>
                        </m:limLow>
                      </m:fName>
                      <m:e>
                        <m:r>
                          <a:rPr lang="hu-HU" b="0" i="1" smtClean="0">
                            <a:latin typeface="Cambria Math" panose="02040503050406030204" pitchFamily="18" charset="0"/>
                            <a:ea typeface="Cambria Math" panose="02040503050406030204" pitchFamily="18" charset="0"/>
                          </a:rPr>
                          <m:t> </m:t>
                        </m:r>
                        <m:r>
                          <a:rPr lang="hu-HU" b="0" i="1" smtClean="0">
                            <a:latin typeface="Cambria Math" panose="02040503050406030204" pitchFamily="18" charset="0"/>
                            <a:ea typeface="Cambria Math" panose="02040503050406030204" pitchFamily="18" charset="0"/>
                          </a:rPr>
                          <m:t>𝑞</m:t>
                        </m:r>
                        <m:r>
                          <a:rPr lang="hu-HU" b="0" i="1" smtClean="0">
                            <a:latin typeface="Cambria Math" panose="02040503050406030204" pitchFamily="18" charset="0"/>
                            <a:ea typeface="Cambria Math" panose="02040503050406030204" pitchFamily="18" charset="0"/>
                          </a:rPr>
                          <m:t>∙</m:t>
                        </m:r>
                        <m:sSup>
                          <m:sSupPr>
                            <m:ctrlPr>
                              <a:rPr lang="hu-HU" b="0" i="1" smtClean="0">
                                <a:latin typeface="Cambria Math" panose="02040503050406030204" pitchFamily="18" charset="0"/>
                                <a:ea typeface="Cambria Math" panose="02040503050406030204" pitchFamily="18" charset="0"/>
                              </a:rPr>
                            </m:ctrlPr>
                          </m:sSupPr>
                          <m:e>
                            <m:r>
                              <a:rPr lang="hu-HU" b="0" i="1" smtClean="0">
                                <a:latin typeface="Cambria Math" panose="02040503050406030204" pitchFamily="18" charset="0"/>
                                <a:ea typeface="Cambria Math" panose="02040503050406030204" pitchFamily="18" charset="0"/>
                              </a:rPr>
                              <m:t>𝑃</m:t>
                            </m:r>
                          </m:e>
                          <m:sup>
                            <m:r>
                              <a:rPr lang="hu-HU" b="0" i="1" smtClean="0">
                                <a:latin typeface="Cambria Math" panose="02040503050406030204" pitchFamily="18" charset="0"/>
                                <a:ea typeface="Cambria Math" panose="02040503050406030204" pitchFamily="18" charset="0"/>
                              </a:rPr>
                              <m:t>𝑛</m:t>
                            </m:r>
                          </m:sup>
                        </m:sSup>
                        <m:r>
                          <a:rPr lang="hu-HU" b="0" i="1" smtClean="0">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m>
                              <m:mPr>
                                <m:mcs>
                                  <m:mc>
                                    <m:mcPr>
                                      <m:count m:val="3"/>
                                      <m:mcJc m:val="center"/>
                                    </m:mcPr>
                                  </m:mc>
                                </m:mcs>
                                <m:ctrlPr>
                                  <a:rPr lang="hu-HU" i="1">
                                    <a:latin typeface="Cambria Math" panose="02040503050406030204" pitchFamily="18" charset="0"/>
                                    <a:ea typeface="Cambria Math" panose="02040503050406030204" pitchFamily="18" charset="0"/>
                                  </a:rPr>
                                </m:ctrlPr>
                              </m:mPr>
                              <m:mr>
                                <m:e>
                                  <m:sSub>
                                    <m:sSubPr>
                                      <m:ctrlPr>
                                        <a:rPr lang="hu-HU" i="1">
                                          <a:latin typeface="Cambria Math" panose="02040503050406030204" pitchFamily="18" charset="0"/>
                                          <a:ea typeface="Cambria Math" panose="02040503050406030204" pitchFamily="18" charset="0"/>
                                        </a:rPr>
                                      </m:ctrlPr>
                                    </m:sSubPr>
                                    <m:e>
                                      <m:r>
                                        <m:rPr>
                                          <m:brk m:alnAt="7"/>
                                        </m:rPr>
                                        <a:rPr lang="hu-HU" i="1">
                                          <a:latin typeface="Cambria Math" panose="02040503050406030204" pitchFamily="18" charset="0"/>
                                          <a:ea typeface="Cambria Math" panose="02040503050406030204" pitchFamily="18" charset="0"/>
                                        </a:rPr>
                                        <m:t>𝜋</m:t>
                                      </m:r>
                                    </m:e>
                                    <m:sub>
                                      <m:r>
                                        <m:rPr>
                                          <m:brk m:alnAt="7"/>
                                        </m:rPr>
                                        <a:rPr lang="hu-HU" i="1">
                                          <a:latin typeface="Cambria Math" panose="02040503050406030204" pitchFamily="18" charset="0"/>
                                          <a:ea typeface="Cambria Math" panose="02040503050406030204" pitchFamily="18" charset="0"/>
                                        </a:rPr>
                                        <m:t>1</m:t>
                                      </m:r>
                                    </m:sub>
                                  </m:sSub>
                                </m:e>
                                <m:e>
                                  <m:sSub>
                                    <m:sSubPr>
                                      <m:ctrlPr>
                                        <a:rPr lang="hu-HU" i="1">
                                          <a:latin typeface="Cambria Math" panose="02040503050406030204" pitchFamily="18" charset="0"/>
                                          <a:ea typeface="Cambria Math" panose="02040503050406030204" pitchFamily="18" charset="0"/>
                                        </a:rPr>
                                      </m:ctrlPr>
                                    </m:sSubPr>
                                    <m:e>
                                      <m:r>
                                        <a:rPr lang="hu-HU" i="1">
                                          <a:latin typeface="Cambria Math" panose="02040503050406030204" pitchFamily="18" charset="0"/>
                                          <a:ea typeface="Cambria Math" panose="02040503050406030204" pitchFamily="18" charset="0"/>
                                        </a:rPr>
                                        <m:t>𝜋</m:t>
                                      </m:r>
                                    </m:e>
                                    <m:sub>
                                      <m:r>
                                        <a:rPr lang="hu-HU" i="1">
                                          <a:latin typeface="Cambria Math" panose="02040503050406030204" pitchFamily="18" charset="0"/>
                                          <a:ea typeface="Cambria Math" panose="02040503050406030204" pitchFamily="18" charset="0"/>
                                        </a:rPr>
                                        <m:t>2</m:t>
                                      </m:r>
                                    </m:sub>
                                  </m:sSub>
                                  <m:r>
                                    <a:rPr lang="hu-HU" i="1">
                                      <a:latin typeface="Cambria Math" panose="02040503050406030204" pitchFamily="18" charset="0"/>
                                      <a:ea typeface="Cambria Math" panose="02040503050406030204" pitchFamily="18" charset="0"/>
                                    </a:rPr>
                                    <m:t> …</m:t>
                                  </m:r>
                                </m:e>
                                <m:e>
                                  <m:sSub>
                                    <m:sSubPr>
                                      <m:ctrlPr>
                                        <a:rPr lang="hu-HU" i="1">
                                          <a:latin typeface="Cambria Math" panose="02040503050406030204" pitchFamily="18" charset="0"/>
                                          <a:ea typeface="Cambria Math" panose="02040503050406030204" pitchFamily="18" charset="0"/>
                                        </a:rPr>
                                      </m:ctrlPr>
                                    </m:sSubPr>
                                    <m:e>
                                      <m:r>
                                        <a:rPr lang="hu-HU" i="1">
                                          <a:latin typeface="Cambria Math" panose="02040503050406030204" pitchFamily="18" charset="0"/>
                                          <a:ea typeface="Cambria Math" panose="02040503050406030204" pitchFamily="18" charset="0"/>
                                        </a:rPr>
                                        <m:t>𝜋</m:t>
                                      </m:r>
                                    </m:e>
                                    <m:sub>
                                      <m:r>
                                        <a:rPr lang="hu-HU" i="1">
                                          <a:latin typeface="Cambria Math" panose="02040503050406030204" pitchFamily="18" charset="0"/>
                                          <a:ea typeface="Cambria Math" panose="02040503050406030204" pitchFamily="18" charset="0"/>
                                        </a:rPr>
                                        <m:t>𝑠</m:t>
                                      </m:r>
                                    </m:sub>
                                  </m:sSub>
                                </m:e>
                              </m:mr>
                            </m:m>
                          </m:e>
                        </m:d>
                      </m:e>
                    </m:func>
                    <m:r>
                      <a:rPr lang="hu-HU" b="0" i="0" smtClean="0">
                        <a:latin typeface="Cambria Math" panose="02040503050406030204" pitchFamily="18" charset="0"/>
                        <a:ea typeface="Cambria Math" panose="02040503050406030204" pitchFamily="18" charset="0"/>
                      </a:rPr>
                      <m:t> </m:t>
                    </m:r>
                  </m:oMath>
                </a14:m>
                <a:r>
                  <a:rPr lang="hu-HU" dirty="0"/>
                  <a:t>teljesülni fog, ezért „elég nagy n” esetén az </a:t>
                </a:r>
                <a14:m>
                  <m:oMath xmlns:m="http://schemas.openxmlformats.org/officeDocument/2006/math">
                    <m:r>
                      <a:rPr lang="hu-HU" b="0" i="1" smtClean="0">
                        <a:latin typeface="Cambria Math" panose="02040503050406030204" pitchFamily="18" charset="0"/>
                      </a:rPr>
                      <m:t>𝑖</m:t>
                    </m:r>
                  </m:oMath>
                </a14:m>
                <a:r>
                  <a:rPr lang="hu-HU" dirty="0"/>
                  <a:t>-</a:t>
                </a:r>
                <a:r>
                  <a:rPr lang="hu-HU" dirty="0" err="1"/>
                  <a:t>ik</a:t>
                </a:r>
                <a:r>
                  <a:rPr lang="hu-HU" dirty="0"/>
                  <a:t> állapot valószínűsége </a:t>
                </a:r>
                <a14:m>
                  <m:oMath xmlns:m="http://schemas.openxmlformats.org/officeDocument/2006/math">
                    <m:sSub>
                      <m:sSubPr>
                        <m:ctrlPr>
                          <a:rPr lang="hu-HU" b="0" i="1" smtClean="0">
                            <a:latin typeface="Cambria Math" panose="02040503050406030204" pitchFamily="18" charset="0"/>
                            <a:ea typeface="Cambria Math" panose="02040503050406030204" pitchFamily="18" charset="0"/>
                          </a:rPr>
                        </m:ctrlPr>
                      </m:sSubPr>
                      <m:e>
                        <m:r>
                          <a:rPr lang="hu-HU"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𝑖</m:t>
                        </m:r>
                      </m:sub>
                    </m:sSub>
                  </m:oMath>
                </a14:m>
                <a:r>
                  <a:rPr lang="hu-HU" dirty="0"/>
                  <a:t> lesz </a:t>
                </a:r>
                <a14:m>
                  <m:oMath xmlns:m="http://schemas.openxmlformats.org/officeDocument/2006/math">
                    <m:r>
                      <a:rPr lang="hu-HU" b="0" i="1" smtClean="0">
                        <a:latin typeface="Cambria Math" panose="02040503050406030204" pitchFamily="18" charset="0"/>
                      </a:rPr>
                      <m:t>𝑛</m:t>
                    </m:r>
                    <m:r>
                      <a:rPr lang="hu-HU" b="0" i="1" smtClean="0">
                        <a:latin typeface="Cambria Math" panose="02040503050406030204" pitchFamily="18" charset="0"/>
                      </a:rPr>
                      <m:t> </m:t>
                    </m:r>
                  </m:oMath>
                </a14:m>
                <a:r>
                  <a:rPr lang="hu-HU" dirty="0"/>
                  <a:t>átmenet után.</a:t>
                </a:r>
              </a:p>
              <a:p>
                <a:pPr marL="0" indent="0">
                  <a:buNone/>
                </a:pPr>
                <a:endParaRPr lang="hu-HU" dirty="0"/>
              </a:p>
            </p:txBody>
          </p:sp>
        </mc:Choice>
        <mc:Fallback>
          <p:sp>
            <p:nvSpPr>
              <p:cNvPr id="3" name="Tartalom helye 2">
                <a:extLst>
                  <a:ext uri="{FF2B5EF4-FFF2-40B4-BE49-F238E27FC236}">
                    <a16:creationId xmlns:a16="http://schemas.microsoft.com/office/drawing/2014/main" id="{5A81A1E9-6F2F-4785-AA1B-7758E307D6ED}"/>
                  </a:ext>
                </a:extLst>
              </p:cNvPr>
              <p:cNvSpPr>
                <a:spLocks noGrp="1" noRot="1" noChangeAspect="1" noMove="1" noResize="1" noEditPoints="1" noAdjustHandles="1" noChangeArrowheads="1" noChangeShapeType="1" noTextEdit="1"/>
              </p:cNvSpPr>
              <p:nvPr>
                <p:ph idx="1"/>
              </p:nvPr>
            </p:nvSpPr>
            <p:spPr>
              <a:blipFill>
                <a:blip r:embed="rId2"/>
                <a:stretch>
                  <a:fillRect l="-1217" t="-2241" r="-1159"/>
                </a:stretch>
              </a:blipFill>
            </p:spPr>
            <p:txBody>
              <a:bodyPr/>
              <a:lstStyle/>
              <a:p>
                <a:r>
                  <a:rPr lang="hu-HU">
                    <a:noFill/>
                  </a:rPr>
                  <a:t> </a:t>
                </a:r>
              </a:p>
            </p:txBody>
          </p:sp>
        </mc:Fallback>
      </mc:AlternateContent>
    </p:spTree>
    <p:extLst>
      <p:ext uri="{BB962C8B-B14F-4D97-AF65-F5344CB8AC3E}">
        <p14:creationId xmlns:p14="http://schemas.microsoft.com/office/powerpoint/2010/main" val="2741183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ím 1">
                <a:extLst>
                  <a:ext uri="{FF2B5EF4-FFF2-40B4-BE49-F238E27FC236}">
                    <a16:creationId xmlns:a16="http://schemas.microsoft.com/office/drawing/2014/main" id="{961446B1-7FEB-478E-9CF3-E720E5570447}"/>
                  </a:ext>
                </a:extLst>
              </p:cNvPr>
              <p:cNvSpPr>
                <a:spLocks noGrp="1"/>
              </p:cNvSpPr>
              <p:nvPr>
                <p:ph type="title"/>
              </p:nvPr>
            </p:nvSpPr>
            <p:spPr/>
            <p:txBody>
              <a:bodyPr>
                <a:normAutofit/>
              </a:bodyPr>
              <a:lstStyle/>
              <a:p>
                <a:r>
                  <a:rPr lang="hu-HU" dirty="0"/>
                  <a:t>Hogyan határozható meg a </a:t>
                </a:r>
                <a:br>
                  <a:rPr lang="hu-HU" dirty="0"/>
                </a:br>
                <a14:m>
                  <m:oMath xmlns:m="http://schemas.openxmlformats.org/officeDocument/2006/math">
                    <m:r>
                      <a:rPr lang="hu-HU" i="1">
                        <a:latin typeface="Cambria Math" panose="02040503050406030204" pitchFamily="18" charset="0"/>
                        <a:ea typeface="Cambria Math" panose="02040503050406030204" pitchFamily="18" charset="0"/>
                      </a:rPr>
                      <m:t>𝜋</m:t>
                    </m:r>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m>
                          <m:mPr>
                            <m:mcs>
                              <m:mc>
                                <m:mcPr>
                                  <m:count m:val="3"/>
                                  <m:mcJc m:val="center"/>
                                </m:mcPr>
                              </m:mc>
                            </m:mcs>
                            <m:ctrlPr>
                              <a:rPr lang="hu-HU" i="1">
                                <a:latin typeface="Cambria Math" panose="02040503050406030204" pitchFamily="18" charset="0"/>
                                <a:ea typeface="Cambria Math" panose="02040503050406030204" pitchFamily="18" charset="0"/>
                              </a:rPr>
                            </m:ctrlPr>
                          </m:mPr>
                          <m:mr>
                            <m:e>
                              <m:sSub>
                                <m:sSubPr>
                                  <m:ctrlPr>
                                    <a:rPr lang="hu-HU" i="1">
                                      <a:latin typeface="Cambria Math" panose="02040503050406030204" pitchFamily="18" charset="0"/>
                                      <a:ea typeface="Cambria Math" panose="02040503050406030204" pitchFamily="18" charset="0"/>
                                    </a:rPr>
                                  </m:ctrlPr>
                                </m:sSubPr>
                                <m:e>
                                  <m:r>
                                    <m:rPr>
                                      <m:brk m:alnAt="7"/>
                                    </m:rPr>
                                    <a:rPr lang="hu-HU" i="1">
                                      <a:latin typeface="Cambria Math" panose="02040503050406030204" pitchFamily="18" charset="0"/>
                                      <a:ea typeface="Cambria Math" panose="02040503050406030204" pitchFamily="18" charset="0"/>
                                    </a:rPr>
                                    <m:t>𝜋</m:t>
                                  </m:r>
                                </m:e>
                                <m:sub>
                                  <m:r>
                                    <m:rPr>
                                      <m:brk m:alnAt="7"/>
                                    </m:rPr>
                                    <a:rPr lang="hu-HU" i="1">
                                      <a:latin typeface="Cambria Math" panose="02040503050406030204" pitchFamily="18" charset="0"/>
                                      <a:ea typeface="Cambria Math" panose="02040503050406030204" pitchFamily="18" charset="0"/>
                                    </a:rPr>
                                    <m:t>1</m:t>
                                  </m:r>
                                </m:sub>
                              </m:sSub>
                            </m:e>
                            <m:e>
                              <m:sSub>
                                <m:sSubPr>
                                  <m:ctrlPr>
                                    <a:rPr lang="hu-HU" i="1">
                                      <a:latin typeface="Cambria Math" panose="02040503050406030204" pitchFamily="18" charset="0"/>
                                      <a:ea typeface="Cambria Math" panose="02040503050406030204" pitchFamily="18" charset="0"/>
                                    </a:rPr>
                                  </m:ctrlPr>
                                </m:sSubPr>
                                <m:e>
                                  <m:r>
                                    <a:rPr lang="hu-HU" i="1">
                                      <a:latin typeface="Cambria Math" panose="02040503050406030204" pitchFamily="18" charset="0"/>
                                      <a:ea typeface="Cambria Math" panose="02040503050406030204" pitchFamily="18" charset="0"/>
                                    </a:rPr>
                                    <m:t>𝜋</m:t>
                                  </m:r>
                                </m:e>
                                <m:sub>
                                  <m:r>
                                    <a:rPr lang="hu-HU" i="1">
                                      <a:latin typeface="Cambria Math" panose="02040503050406030204" pitchFamily="18" charset="0"/>
                                      <a:ea typeface="Cambria Math" panose="02040503050406030204" pitchFamily="18" charset="0"/>
                                    </a:rPr>
                                    <m:t>2</m:t>
                                  </m:r>
                                </m:sub>
                              </m:sSub>
                              <m:r>
                                <a:rPr lang="hu-HU" i="1">
                                  <a:latin typeface="Cambria Math" panose="02040503050406030204" pitchFamily="18" charset="0"/>
                                  <a:ea typeface="Cambria Math" panose="02040503050406030204" pitchFamily="18" charset="0"/>
                                </a:rPr>
                                <m:t> …</m:t>
                              </m:r>
                            </m:e>
                            <m:e>
                              <m:sSub>
                                <m:sSubPr>
                                  <m:ctrlPr>
                                    <a:rPr lang="hu-HU" i="1">
                                      <a:latin typeface="Cambria Math" panose="02040503050406030204" pitchFamily="18" charset="0"/>
                                      <a:ea typeface="Cambria Math" panose="02040503050406030204" pitchFamily="18" charset="0"/>
                                    </a:rPr>
                                  </m:ctrlPr>
                                </m:sSubPr>
                                <m:e>
                                  <m:r>
                                    <a:rPr lang="hu-HU" i="1">
                                      <a:latin typeface="Cambria Math" panose="02040503050406030204" pitchFamily="18" charset="0"/>
                                      <a:ea typeface="Cambria Math" panose="02040503050406030204" pitchFamily="18" charset="0"/>
                                    </a:rPr>
                                    <m:t>𝜋</m:t>
                                  </m:r>
                                </m:e>
                                <m:sub>
                                  <m:r>
                                    <a:rPr lang="hu-HU" i="1">
                                      <a:latin typeface="Cambria Math" panose="02040503050406030204" pitchFamily="18" charset="0"/>
                                      <a:ea typeface="Cambria Math" panose="02040503050406030204" pitchFamily="18" charset="0"/>
                                    </a:rPr>
                                    <m:t>𝑠</m:t>
                                  </m:r>
                                </m:sub>
                              </m:sSub>
                            </m:e>
                          </m:mr>
                        </m:m>
                      </m:e>
                    </m:d>
                  </m:oMath>
                </a14:m>
                <a:r>
                  <a:rPr lang="hu-HU" dirty="0"/>
                  <a:t> egyensúlyi eloszlás?</a:t>
                </a:r>
              </a:p>
            </p:txBody>
          </p:sp>
        </mc:Choice>
        <mc:Fallback>
          <p:sp>
            <p:nvSpPr>
              <p:cNvPr id="2" name="Cím 1">
                <a:extLst>
                  <a:ext uri="{FF2B5EF4-FFF2-40B4-BE49-F238E27FC236}">
                    <a16:creationId xmlns:a16="http://schemas.microsoft.com/office/drawing/2014/main" id="{961446B1-7FEB-478E-9CF3-E720E5570447}"/>
                  </a:ext>
                </a:extLst>
              </p:cNvPr>
              <p:cNvSpPr>
                <a:spLocks noGrp="1" noRot="1" noChangeAspect="1" noMove="1" noResize="1" noEditPoints="1" noAdjustHandles="1" noChangeArrowheads="1" noChangeShapeType="1" noTextEdit="1"/>
              </p:cNvSpPr>
              <p:nvPr>
                <p:ph type="title"/>
              </p:nvPr>
            </p:nvSpPr>
            <p:spPr>
              <a:blipFill>
                <a:blip r:embed="rId2"/>
                <a:stretch>
                  <a:fillRect l="-2377" t="-13364" b="-21198"/>
                </a:stretch>
              </a:blipFill>
            </p:spPr>
            <p:txBody>
              <a:bodyPr/>
              <a:lstStyle/>
              <a:p>
                <a:r>
                  <a:rPr lang="hu-HU">
                    <a:noFill/>
                  </a:rPr>
                  <a:t> </a:t>
                </a:r>
              </a:p>
            </p:txBody>
          </p:sp>
        </mc:Fallback>
      </mc:AlternateContent>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59ACCF42-4DDB-4911-B5FF-02BB3A93048D}"/>
                  </a:ext>
                </a:extLst>
              </p:cNvPr>
              <p:cNvSpPr>
                <a:spLocks noGrp="1"/>
              </p:cNvSpPr>
              <p:nvPr>
                <p:ph idx="1"/>
              </p:nvPr>
            </p:nvSpPr>
            <p:spPr/>
            <p:txBody>
              <a:bodyPr/>
              <a:lstStyle/>
              <a:p>
                <a:pPr algn="just"/>
                <a:r>
                  <a:rPr lang="hu-HU" dirty="0"/>
                  <a:t>Be lehet látni, hogy teljesül a </a:t>
                </a:r>
                <a14:m>
                  <m:oMath xmlns:m="http://schemas.openxmlformats.org/officeDocument/2006/math">
                    <m:r>
                      <a:rPr lang="hu-HU" i="1" smtClean="0">
                        <a:latin typeface="Cambria Math" panose="02040503050406030204" pitchFamily="18" charset="0"/>
                        <a:ea typeface="Cambria Math" panose="02040503050406030204" pitchFamily="18" charset="0"/>
                      </a:rPr>
                      <m:t>𝜋</m:t>
                    </m:r>
                    <m:r>
                      <a:rPr lang="hu-HU" b="0" i="1" smtClean="0">
                        <a:latin typeface="Cambria Math" panose="02040503050406030204" pitchFamily="18" charset="0"/>
                        <a:ea typeface="Cambria Math" panose="02040503050406030204" pitchFamily="18" charset="0"/>
                      </a:rPr>
                      <m:t>=</m:t>
                    </m:r>
                    <m:r>
                      <a:rPr lang="hu-HU" b="0" i="1" smtClean="0">
                        <a:latin typeface="Cambria Math" panose="02040503050406030204" pitchFamily="18" charset="0"/>
                        <a:ea typeface="Cambria Math" panose="02040503050406030204" pitchFamily="18" charset="0"/>
                      </a:rPr>
                      <m:t>𝜋</m:t>
                    </m:r>
                    <m:r>
                      <a:rPr lang="hu-HU" b="0" i="1" smtClean="0">
                        <a:latin typeface="Cambria Math" panose="02040503050406030204" pitchFamily="18" charset="0"/>
                        <a:ea typeface="Cambria Math" panose="02040503050406030204" pitchFamily="18" charset="0"/>
                      </a:rPr>
                      <m:t>𝑃</m:t>
                    </m:r>
                  </m:oMath>
                </a14:m>
                <a:r>
                  <a:rPr lang="hu-HU" dirty="0"/>
                  <a:t> mátrix egyenlet, amiből </a:t>
                </a:r>
                <a14:m>
                  <m:oMath xmlns:m="http://schemas.openxmlformats.org/officeDocument/2006/math">
                    <m:r>
                      <a:rPr lang="hu-HU" b="0" i="1" smtClean="0">
                        <a:latin typeface="Cambria Math" panose="02040503050406030204" pitchFamily="18" charset="0"/>
                      </a:rPr>
                      <m:t>𝑠</m:t>
                    </m:r>
                  </m:oMath>
                </a14:m>
                <a:r>
                  <a:rPr lang="hu-HU" dirty="0"/>
                  <a:t> egyenletből álló </a:t>
                </a:r>
                <a14:m>
                  <m:oMath xmlns:m="http://schemas.openxmlformats.org/officeDocument/2006/math">
                    <m:r>
                      <a:rPr lang="hu-HU" b="0" i="1" dirty="0" smtClean="0">
                        <a:latin typeface="Cambria Math" panose="02040503050406030204" pitchFamily="18" charset="0"/>
                      </a:rPr>
                      <m:t>𝑠</m:t>
                    </m:r>
                  </m:oMath>
                </a14:m>
                <a:r>
                  <a:rPr lang="hu-HU" dirty="0"/>
                  <a:t> ismeretlent tartalmazó egyenletrendszert kapunk. Ezek az egyenletek nem függetlenek egymástól, az egyenletek közül az egyiket elhagyhatjuk, mert kifejezhető lenne a többiből. Viszont az ismeretlenekre annak is teljesülnie kell, hogy </a:t>
                </a:r>
                <a14:m>
                  <m:oMath xmlns:m="http://schemas.openxmlformats.org/officeDocument/2006/math">
                    <m:sSub>
                      <m:sSubPr>
                        <m:ctrlPr>
                          <a:rPr lang="hu-HU" b="0" i="1" smtClean="0">
                            <a:latin typeface="Cambria Math" panose="02040503050406030204" pitchFamily="18" charset="0"/>
                            <a:ea typeface="Cambria Math" panose="02040503050406030204" pitchFamily="18" charset="0"/>
                          </a:rPr>
                        </m:ctrlPr>
                      </m:sSubPr>
                      <m:e>
                        <m:r>
                          <a:rPr lang="hu-HU"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𝑠</m:t>
                        </m:r>
                      </m:sub>
                    </m:sSub>
                    <m:r>
                      <a:rPr lang="hu-HU" b="0" i="1" smtClean="0">
                        <a:latin typeface="Cambria Math" panose="02040503050406030204" pitchFamily="18" charset="0"/>
                        <a:ea typeface="Cambria Math" panose="02040503050406030204" pitchFamily="18" charset="0"/>
                      </a:rPr>
                      <m:t>=1</m:t>
                    </m:r>
                  </m:oMath>
                </a14:m>
                <a:r>
                  <a:rPr lang="hu-HU" dirty="0"/>
                  <a:t>. Ha ezt az egyenletet is hozzávesszük, akkor már egyértelmű lesz az egyenletrendszer megoldása, és így megkapjuk </a:t>
                </a:r>
                <a14:m>
                  <m:oMath xmlns:m="http://schemas.openxmlformats.org/officeDocument/2006/math">
                    <m:r>
                      <a:rPr lang="hu-HU" i="1">
                        <a:latin typeface="Cambria Math" panose="02040503050406030204" pitchFamily="18" charset="0"/>
                        <a:ea typeface="Cambria Math" panose="02040503050406030204" pitchFamily="18" charset="0"/>
                      </a:rPr>
                      <m:t>𝜋</m:t>
                    </m:r>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m>
                          <m:mPr>
                            <m:mcs>
                              <m:mc>
                                <m:mcPr>
                                  <m:count m:val="3"/>
                                  <m:mcJc m:val="center"/>
                                </m:mcPr>
                              </m:mc>
                            </m:mcs>
                            <m:ctrlPr>
                              <a:rPr lang="hu-HU" i="1">
                                <a:latin typeface="Cambria Math" panose="02040503050406030204" pitchFamily="18" charset="0"/>
                                <a:ea typeface="Cambria Math" panose="02040503050406030204" pitchFamily="18" charset="0"/>
                              </a:rPr>
                            </m:ctrlPr>
                          </m:mPr>
                          <m:mr>
                            <m:e>
                              <m:sSub>
                                <m:sSubPr>
                                  <m:ctrlPr>
                                    <a:rPr lang="hu-HU" i="1">
                                      <a:latin typeface="Cambria Math" panose="02040503050406030204" pitchFamily="18" charset="0"/>
                                      <a:ea typeface="Cambria Math" panose="02040503050406030204" pitchFamily="18" charset="0"/>
                                    </a:rPr>
                                  </m:ctrlPr>
                                </m:sSubPr>
                                <m:e>
                                  <m:r>
                                    <m:rPr>
                                      <m:brk m:alnAt="7"/>
                                    </m:rPr>
                                    <a:rPr lang="hu-HU" i="1">
                                      <a:latin typeface="Cambria Math" panose="02040503050406030204" pitchFamily="18" charset="0"/>
                                      <a:ea typeface="Cambria Math" panose="02040503050406030204" pitchFamily="18" charset="0"/>
                                    </a:rPr>
                                    <m:t>𝜋</m:t>
                                  </m:r>
                                </m:e>
                                <m:sub>
                                  <m:r>
                                    <m:rPr>
                                      <m:brk m:alnAt="7"/>
                                    </m:rPr>
                                    <a:rPr lang="hu-HU" i="1">
                                      <a:latin typeface="Cambria Math" panose="02040503050406030204" pitchFamily="18" charset="0"/>
                                      <a:ea typeface="Cambria Math" panose="02040503050406030204" pitchFamily="18" charset="0"/>
                                    </a:rPr>
                                    <m:t>1</m:t>
                                  </m:r>
                                </m:sub>
                              </m:sSub>
                            </m:e>
                            <m:e>
                              <m:sSub>
                                <m:sSubPr>
                                  <m:ctrlPr>
                                    <a:rPr lang="hu-HU" i="1">
                                      <a:latin typeface="Cambria Math" panose="02040503050406030204" pitchFamily="18" charset="0"/>
                                      <a:ea typeface="Cambria Math" panose="02040503050406030204" pitchFamily="18" charset="0"/>
                                    </a:rPr>
                                  </m:ctrlPr>
                                </m:sSubPr>
                                <m:e>
                                  <m:r>
                                    <a:rPr lang="hu-HU" i="1">
                                      <a:latin typeface="Cambria Math" panose="02040503050406030204" pitchFamily="18" charset="0"/>
                                      <a:ea typeface="Cambria Math" panose="02040503050406030204" pitchFamily="18" charset="0"/>
                                    </a:rPr>
                                    <m:t>𝜋</m:t>
                                  </m:r>
                                </m:e>
                                <m:sub>
                                  <m:r>
                                    <a:rPr lang="hu-HU" i="1">
                                      <a:latin typeface="Cambria Math" panose="02040503050406030204" pitchFamily="18" charset="0"/>
                                      <a:ea typeface="Cambria Math" panose="02040503050406030204" pitchFamily="18" charset="0"/>
                                    </a:rPr>
                                    <m:t>2</m:t>
                                  </m:r>
                                </m:sub>
                              </m:sSub>
                              <m:r>
                                <a:rPr lang="hu-HU" i="1">
                                  <a:latin typeface="Cambria Math" panose="02040503050406030204" pitchFamily="18" charset="0"/>
                                  <a:ea typeface="Cambria Math" panose="02040503050406030204" pitchFamily="18" charset="0"/>
                                </a:rPr>
                                <m:t> …</m:t>
                              </m:r>
                            </m:e>
                            <m:e>
                              <m:sSub>
                                <m:sSubPr>
                                  <m:ctrlPr>
                                    <a:rPr lang="hu-HU" i="1">
                                      <a:latin typeface="Cambria Math" panose="02040503050406030204" pitchFamily="18" charset="0"/>
                                      <a:ea typeface="Cambria Math" panose="02040503050406030204" pitchFamily="18" charset="0"/>
                                    </a:rPr>
                                  </m:ctrlPr>
                                </m:sSubPr>
                                <m:e>
                                  <m:r>
                                    <a:rPr lang="hu-HU" i="1">
                                      <a:latin typeface="Cambria Math" panose="02040503050406030204" pitchFamily="18" charset="0"/>
                                      <a:ea typeface="Cambria Math" panose="02040503050406030204" pitchFamily="18" charset="0"/>
                                    </a:rPr>
                                    <m:t>𝜋</m:t>
                                  </m:r>
                                </m:e>
                                <m:sub>
                                  <m:r>
                                    <a:rPr lang="hu-HU" i="1">
                                      <a:latin typeface="Cambria Math" panose="02040503050406030204" pitchFamily="18" charset="0"/>
                                      <a:ea typeface="Cambria Math" panose="02040503050406030204" pitchFamily="18" charset="0"/>
                                    </a:rPr>
                                    <m:t>𝑠</m:t>
                                  </m:r>
                                </m:sub>
                              </m:sSub>
                            </m:e>
                          </m:mr>
                        </m:m>
                      </m:e>
                    </m:d>
                  </m:oMath>
                </a14:m>
                <a:r>
                  <a:rPr lang="hu-HU" dirty="0"/>
                  <a:t> egyensúlyi (</a:t>
                </a:r>
                <a:r>
                  <a:rPr lang="hu-HU" dirty="0" err="1"/>
                  <a:t>stacionér</a:t>
                </a:r>
                <a:r>
                  <a:rPr lang="hu-HU" dirty="0"/>
                  <a:t>) eloszlást. </a:t>
                </a:r>
              </a:p>
            </p:txBody>
          </p:sp>
        </mc:Choice>
        <mc:Fallback>
          <p:sp>
            <p:nvSpPr>
              <p:cNvPr id="3" name="Tartalom helye 2">
                <a:extLst>
                  <a:ext uri="{FF2B5EF4-FFF2-40B4-BE49-F238E27FC236}">
                    <a16:creationId xmlns:a16="http://schemas.microsoft.com/office/drawing/2014/main" id="{59ACCF42-4DDB-4911-B5FF-02BB3A93048D}"/>
                  </a:ext>
                </a:extLst>
              </p:cNvPr>
              <p:cNvSpPr>
                <a:spLocks noGrp="1" noRot="1" noChangeAspect="1" noMove="1" noResize="1" noEditPoints="1" noAdjustHandles="1" noChangeArrowheads="1" noChangeShapeType="1" noTextEdit="1"/>
              </p:cNvSpPr>
              <p:nvPr>
                <p:ph idx="1"/>
              </p:nvPr>
            </p:nvSpPr>
            <p:spPr>
              <a:blipFill>
                <a:blip r:embed="rId3"/>
                <a:stretch>
                  <a:fillRect l="-1043" t="-2241" r="-1159"/>
                </a:stretch>
              </a:blipFill>
            </p:spPr>
            <p:txBody>
              <a:bodyPr/>
              <a:lstStyle/>
              <a:p>
                <a:r>
                  <a:rPr lang="hu-HU">
                    <a:noFill/>
                  </a:rPr>
                  <a:t> </a:t>
                </a:r>
              </a:p>
            </p:txBody>
          </p:sp>
        </mc:Fallback>
      </mc:AlternateContent>
    </p:spTree>
    <p:extLst>
      <p:ext uri="{BB962C8B-B14F-4D97-AF65-F5344CB8AC3E}">
        <p14:creationId xmlns:p14="http://schemas.microsoft.com/office/powerpoint/2010/main" val="1017518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7B5A8AE-B4CE-4A4E-8619-4979DBBC1F58}"/>
              </a:ext>
            </a:extLst>
          </p:cNvPr>
          <p:cNvSpPr>
            <a:spLocks noGrp="1"/>
          </p:cNvSpPr>
          <p:nvPr>
            <p:ph type="title"/>
          </p:nvPr>
        </p:nvSpPr>
        <p:spPr/>
        <p:txBody>
          <a:bodyPr/>
          <a:lstStyle/>
          <a:p>
            <a:r>
              <a:rPr lang="hu-HU" dirty="0"/>
              <a:t>Példa egyensúlyi eloszlás meghatározására</a:t>
            </a:r>
          </a:p>
        </p:txBody>
      </p:sp>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470B5152-1E8B-45C8-822B-31728CC2B8BE}"/>
                  </a:ext>
                </a:extLst>
              </p:cNvPr>
              <p:cNvSpPr>
                <a:spLocks noGrp="1"/>
              </p:cNvSpPr>
              <p:nvPr>
                <p:ph idx="1"/>
              </p:nvPr>
            </p:nvSpPr>
            <p:spPr/>
            <p:txBody>
              <a:bodyPr>
                <a:normAutofit/>
              </a:bodyPr>
              <a:lstStyle/>
              <a:p>
                <a:pPr algn="just"/>
                <a:r>
                  <a:rPr lang="hu-HU" dirty="0"/>
                  <a:t>Határozzuk meg a következő </a:t>
                </a:r>
                <a:r>
                  <a:rPr lang="hu-HU" dirty="0" err="1"/>
                  <a:t>Markov</a:t>
                </a:r>
                <a:r>
                  <a:rPr lang="hu-HU" dirty="0"/>
                  <a:t>-lánc esetében, hogy hosszútávon az idő hány százalékát fogja a rendszer az egyes állapotokban eltölteni! </a:t>
                </a:r>
                <a14:m>
                  <m:oMath xmlns:m="http://schemas.openxmlformats.org/officeDocument/2006/math">
                    <m:r>
                      <a:rPr lang="hu-HU" b="0" i="1" smtClean="0">
                        <a:latin typeface="Cambria Math" panose="02040503050406030204" pitchFamily="18" charset="0"/>
                      </a:rPr>
                      <m:t>𝑃</m:t>
                    </m:r>
                    <m:r>
                      <a:rPr lang="hu-HU" b="0" i="1" smtClean="0">
                        <a:latin typeface="Cambria Math" panose="02040503050406030204" pitchFamily="18" charset="0"/>
                      </a:rPr>
                      <m:t>=</m:t>
                    </m:r>
                    <m:d>
                      <m:dPr>
                        <m:begChr m:val="["/>
                        <m:endChr m:val="]"/>
                        <m:ctrlPr>
                          <a:rPr lang="hu-HU" b="0" i="1" smtClean="0">
                            <a:latin typeface="Cambria Math" panose="02040503050406030204" pitchFamily="18" charset="0"/>
                          </a:rPr>
                        </m:ctrlPr>
                      </m:dPr>
                      <m:e>
                        <m:m>
                          <m:mPr>
                            <m:mcs>
                              <m:mc>
                                <m:mcPr>
                                  <m:count m:val="2"/>
                                  <m:mcJc m:val="center"/>
                                </m:mcPr>
                              </m:mc>
                            </m:mcs>
                            <m:ctrlPr>
                              <a:rPr lang="hu-HU" b="0" i="1" smtClean="0">
                                <a:latin typeface="Cambria Math" panose="02040503050406030204" pitchFamily="18" charset="0"/>
                              </a:rPr>
                            </m:ctrlPr>
                          </m:mPr>
                          <m:mr>
                            <m:e>
                              <m:r>
                                <m:rPr>
                                  <m:brk m:alnAt="7"/>
                                </m:rPr>
                                <a:rPr lang="hu-HU" b="0" i="1" smtClean="0">
                                  <a:latin typeface="Cambria Math" panose="02040503050406030204" pitchFamily="18" charset="0"/>
                                </a:rPr>
                                <m:t>0</m:t>
                              </m:r>
                              <m:r>
                                <a:rPr lang="hu-HU" b="0" i="1" smtClean="0">
                                  <a:latin typeface="Cambria Math" panose="02040503050406030204" pitchFamily="18" charset="0"/>
                                </a:rPr>
                                <m:t>,6</m:t>
                              </m:r>
                            </m:e>
                            <m:e>
                              <m:r>
                                <a:rPr lang="hu-HU" b="0" i="1" smtClean="0">
                                  <a:latin typeface="Cambria Math" panose="02040503050406030204" pitchFamily="18" charset="0"/>
                                </a:rPr>
                                <m:t>0,4</m:t>
                              </m:r>
                            </m:e>
                          </m:mr>
                          <m:mr>
                            <m:e>
                              <m:r>
                                <a:rPr lang="hu-HU" b="0" i="1" smtClean="0">
                                  <a:latin typeface="Cambria Math" panose="02040503050406030204" pitchFamily="18" charset="0"/>
                                </a:rPr>
                                <m:t>0,1</m:t>
                              </m:r>
                            </m:e>
                            <m:e>
                              <m:r>
                                <a:rPr lang="hu-HU" b="0" i="1" smtClean="0">
                                  <a:latin typeface="Cambria Math" panose="02040503050406030204" pitchFamily="18" charset="0"/>
                                </a:rPr>
                                <m:t>0,9</m:t>
                              </m:r>
                            </m:e>
                          </m:mr>
                        </m:m>
                      </m:e>
                    </m:d>
                  </m:oMath>
                </a14:m>
                <a:endParaRPr lang="hu-HU" dirty="0"/>
              </a:p>
              <a:p>
                <a:pPr algn="just"/>
                <a:r>
                  <a:rPr lang="hu-HU" dirty="0"/>
                  <a:t>A </a:t>
                </a:r>
                <a14:m>
                  <m:oMath xmlns:m="http://schemas.openxmlformats.org/officeDocument/2006/math">
                    <m:r>
                      <a:rPr lang="hu-HU" i="1">
                        <a:latin typeface="Cambria Math" panose="02040503050406030204" pitchFamily="18" charset="0"/>
                        <a:ea typeface="Cambria Math" panose="02040503050406030204" pitchFamily="18" charset="0"/>
                      </a:rPr>
                      <m:t>𝜋</m:t>
                    </m:r>
                    <m:r>
                      <a:rPr lang="hu-HU" i="1">
                        <a:latin typeface="Cambria Math" panose="02040503050406030204" pitchFamily="18" charset="0"/>
                        <a:ea typeface="Cambria Math" panose="02040503050406030204" pitchFamily="18" charset="0"/>
                      </a:rPr>
                      <m:t>=</m:t>
                    </m:r>
                    <m:r>
                      <a:rPr lang="hu-HU" i="1">
                        <a:latin typeface="Cambria Math" panose="02040503050406030204" pitchFamily="18" charset="0"/>
                        <a:ea typeface="Cambria Math" panose="02040503050406030204" pitchFamily="18" charset="0"/>
                      </a:rPr>
                      <m:t>𝜋</m:t>
                    </m:r>
                    <m:r>
                      <a:rPr lang="hu-HU" i="1">
                        <a:latin typeface="Cambria Math" panose="02040503050406030204" pitchFamily="18" charset="0"/>
                        <a:ea typeface="Cambria Math" panose="02040503050406030204" pitchFamily="18" charset="0"/>
                      </a:rPr>
                      <m:t>𝑃</m:t>
                    </m:r>
                  </m:oMath>
                </a14:m>
                <a:r>
                  <a:rPr lang="hu-HU" dirty="0"/>
                  <a:t> feltételből azt kapjuk, hogy </a:t>
                </a:r>
                <a14:m>
                  <m:oMath xmlns:m="http://schemas.openxmlformats.org/officeDocument/2006/math">
                    <m:r>
                      <a:rPr lang="hu-HU" b="0" i="1" smtClean="0">
                        <a:latin typeface="Cambria Math" panose="02040503050406030204" pitchFamily="18" charset="0"/>
                      </a:rPr>
                      <m:t>0,6</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+0,1</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oMath>
                </a14:m>
                <a:r>
                  <a:rPr lang="hu-HU" dirty="0"/>
                  <a:t> , és </a:t>
                </a:r>
              </a:p>
              <a:p>
                <a:pPr marL="0" indent="0" algn="just">
                  <a:buNone/>
                </a:pPr>
                <a14:m>
                  <m:oMath xmlns:m="http://schemas.openxmlformats.org/officeDocument/2006/math">
                    <m:r>
                      <a:rPr lang="hu-HU" b="0" i="1" smtClean="0">
                        <a:latin typeface="Cambria Math" panose="02040503050406030204" pitchFamily="18" charset="0"/>
                      </a:rPr>
                      <m:t>0,4</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+0,9</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oMath>
                </a14:m>
                <a:r>
                  <a:rPr lang="hu-HU" dirty="0"/>
                  <a:t> , továbbá teljesülnie kell, hogy </a:t>
                </a:r>
                <a14:m>
                  <m:oMath xmlns:m="http://schemas.openxmlformats.org/officeDocument/2006/math">
                    <m:sSub>
                      <m:sSubPr>
                        <m:ctrlPr>
                          <a:rPr lang="hu-HU" b="0" i="1" smtClean="0">
                            <a:latin typeface="Cambria Math" panose="02040503050406030204" pitchFamily="18" charset="0"/>
                            <a:ea typeface="Cambria Math" panose="02040503050406030204" pitchFamily="18" charset="0"/>
                          </a:rPr>
                        </m:ctrlPr>
                      </m:sSubPr>
                      <m:e>
                        <m:r>
                          <a:rPr lang="hu-HU"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=1</m:t>
                    </m:r>
                  </m:oMath>
                </a14:m>
                <a:r>
                  <a:rPr lang="hu-HU" dirty="0"/>
                  <a:t>.</a:t>
                </a:r>
              </a:p>
              <a:p>
                <a:pPr marL="0" indent="0" algn="just">
                  <a:buNone/>
                </a:pPr>
                <a:r>
                  <a:rPr lang="hu-HU" dirty="0"/>
                  <a:t>A </a:t>
                </a:r>
                <a14:m>
                  <m:oMath xmlns:m="http://schemas.openxmlformats.org/officeDocument/2006/math">
                    <m:r>
                      <a:rPr lang="hu-HU" i="1">
                        <a:latin typeface="Cambria Math" panose="02040503050406030204" pitchFamily="18" charset="0"/>
                        <a:ea typeface="Cambria Math" panose="02040503050406030204" pitchFamily="18" charset="0"/>
                      </a:rPr>
                      <m:t>𝜋</m:t>
                    </m:r>
                    <m:r>
                      <a:rPr lang="hu-HU" i="1">
                        <a:latin typeface="Cambria Math" panose="02040503050406030204" pitchFamily="18" charset="0"/>
                        <a:ea typeface="Cambria Math" panose="02040503050406030204" pitchFamily="18" charset="0"/>
                      </a:rPr>
                      <m:t>=</m:t>
                    </m:r>
                    <m:r>
                      <a:rPr lang="hu-HU" i="1">
                        <a:latin typeface="Cambria Math" panose="02040503050406030204" pitchFamily="18" charset="0"/>
                        <a:ea typeface="Cambria Math" panose="02040503050406030204" pitchFamily="18" charset="0"/>
                      </a:rPr>
                      <m:t>𝜋</m:t>
                    </m:r>
                    <m:r>
                      <a:rPr lang="hu-HU" i="1">
                        <a:latin typeface="Cambria Math" panose="02040503050406030204" pitchFamily="18" charset="0"/>
                        <a:ea typeface="Cambria Math" panose="02040503050406030204" pitchFamily="18" charset="0"/>
                      </a:rPr>
                      <m:t>𝑃</m:t>
                    </m:r>
                  </m:oMath>
                </a14:m>
                <a:r>
                  <a:rPr lang="hu-HU" dirty="0"/>
                  <a:t> feltételből kapott egyenletek ugyanazt adják:</a:t>
                </a:r>
                <a14:m>
                  <m:oMath xmlns:m="http://schemas.openxmlformats.org/officeDocument/2006/math">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 </m:t>
                        </m:r>
                        <m:r>
                          <a:rPr lang="hu-HU"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=4</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oMath>
                </a14:m>
                <a:endParaRPr lang="hu-HU" dirty="0"/>
              </a:p>
              <a:p>
                <a:pPr marL="0" indent="0" algn="just">
                  <a:buNone/>
                </a:pPr>
                <a:r>
                  <a:rPr lang="hu-HU" dirty="0"/>
                  <a:t>(Tehát az első két egyenletből az egyiket elhagyhatjuk.) Ezt az utolsó egyenletbe helyettesítve kapjuk, hogy </a:t>
                </a:r>
                <a14:m>
                  <m:oMath xmlns:m="http://schemas.openxmlformats.org/officeDocument/2006/math">
                    <m:r>
                      <a:rPr lang="hu-HU" b="0" i="1" smtClean="0">
                        <a:latin typeface="Cambria Math" panose="02040503050406030204" pitchFamily="18" charset="0"/>
                      </a:rPr>
                      <m:t>5</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=1→</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m:t>
                    </m:r>
                    <m:box>
                      <m:boxPr>
                        <m:ctrlPr>
                          <a:rPr lang="hu-HU" b="0" i="1" smtClean="0">
                            <a:latin typeface="Cambria Math" panose="02040503050406030204" pitchFamily="18" charset="0"/>
                            <a:ea typeface="Cambria Math" panose="02040503050406030204" pitchFamily="18" charset="0"/>
                          </a:rPr>
                        </m:ctrlPr>
                      </m:boxPr>
                      <m:e>
                        <m:argPr>
                          <m:argSz m:val="-1"/>
                        </m:argPr>
                        <m:f>
                          <m:fPr>
                            <m:ctrlPr>
                              <a:rPr lang="hu-HU" b="0" i="1" smtClean="0">
                                <a:latin typeface="Cambria Math" panose="02040503050406030204" pitchFamily="18" charset="0"/>
                                <a:ea typeface="Cambria Math" panose="02040503050406030204" pitchFamily="18" charset="0"/>
                              </a:rPr>
                            </m:ctrlPr>
                          </m:fPr>
                          <m:num>
                            <m:r>
                              <a:rPr lang="hu-HU" b="0" i="1" smtClean="0">
                                <a:latin typeface="Cambria Math" panose="02040503050406030204" pitchFamily="18" charset="0"/>
                                <a:ea typeface="Cambria Math" panose="02040503050406030204" pitchFamily="18" charset="0"/>
                              </a:rPr>
                              <m:t>1</m:t>
                            </m:r>
                          </m:num>
                          <m:den>
                            <m:r>
                              <a:rPr lang="hu-HU" b="0" i="1" smtClean="0">
                                <a:latin typeface="Cambria Math" panose="02040503050406030204" pitchFamily="18" charset="0"/>
                                <a:ea typeface="Cambria Math" panose="02040503050406030204" pitchFamily="18" charset="0"/>
                              </a:rPr>
                              <m:t>5</m:t>
                            </m:r>
                          </m:den>
                        </m:f>
                      </m:e>
                    </m:box>
                    <m:r>
                      <a:rPr lang="hu-HU" b="0" i="1" smtClean="0">
                        <a:latin typeface="Cambria Math" panose="02040503050406030204" pitchFamily="18" charset="0"/>
                        <a:ea typeface="Cambria Math" panose="02040503050406030204" pitchFamily="18" charset="0"/>
                      </a:rPr>
                      <m:t> →</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m:t>
                    </m:r>
                    <m:box>
                      <m:boxPr>
                        <m:ctrlPr>
                          <a:rPr lang="hu-HU" b="0" i="1" smtClean="0">
                            <a:latin typeface="Cambria Math" panose="02040503050406030204" pitchFamily="18" charset="0"/>
                            <a:ea typeface="Cambria Math" panose="02040503050406030204" pitchFamily="18" charset="0"/>
                          </a:rPr>
                        </m:ctrlPr>
                      </m:boxPr>
                      <m:e>
                        <m:argPr>
                          <m:argSz m:val="-1"/>
                        </m:argPr>
                        <m:f>
                          <m:fPr>
                            <m:ctrlPr>
                              <a:rPr lang="hu-HU" b="0" i="1" smtClean="0">
                                <a:latin typeface="Cambria Math" panose="02040503050406030204" pitchFamily="18" charset="0"/>
                                <a:ea typeface="Cambria Math" panose="02040503050406030204" pitchFamily="18" charset="0"/>
                              </a:rPr>
                            </m:ctrlPr>
                          </m:fPr>
                          <m:num>
                            <m:r>
                              <a:rPr lang="hu-HU" b="0" i="1" smtClean="0">
                                <a:latin typeface="Cambria Math" panose="02040503050406030204" pitchFamily="18" charset="0"/>
                                <a:ea typeface="Cambria Math" panose="02040503050406030204" pitchFamily="18" charset="0"/>
                              </a:rPr>
                              <m:t>4</m:t>
                            </m:r>
                          </m:num>
                          <m:den>
                            <m:r>
                              <a:rPr lang="hu-HU" b="0" i="1" smtClean="0">
                                <a:latin typeface="Cambria Math" panose="02040503050406030204" pitchFamily="18" charset="0"/>
                                <a:ea typeface="Cambria Math" panose="02040503050406030204" pitchFamily="18" charset="0"/>
                              </a:rPr>
                              <m:t>5</m:t>
                            </m:r>
                          </m:den>
                        </m:f>
                      </m:e>
                    </m:box>
                    <m:r>
                      <a:rPr lang="hu-HU" b="0" i="1" smtClean="0">
                        <a:latin typeface="Cambria Math" panose="02040503050406030204" pitchFamily="18" charset="0"/>
                        <a:ea typeface="Cambria Math" panose="02040503050406030204" pitchFamily="18" charset="0"/>
                      </a:rPr>
                      <m:t>.</m:t>
                    </m:r>
                  </m:oMath>
                </a14:m>
                <a:endParaRPr lang="hu-HU" dirty="0"/>
              </a:p>
              <a:p>
                <a:pPr marL="0" indent="0">
                  <a:buNone/>
                </a:pPr>
                <a:endParaRPr lang="hu-HU" dirty="0"/>
              </a:p>
              <a:p>
                <a:pPr marL="0" indent="0">
                  <a:buNone/>
                </a:pPr>
                <a:endParaRPr lang="hu-HU" dirty="0"/>
              </a:p>
            </p:txBody>
          </p:sp>
        </mc:Choice>
        <mc:Fallback>
          <p:sp>
            <p:nvSpPr>
              <p:cNvPr id="3" name="Tartalom helye 2">
                <a:extLst>
                  <a:ext uri="{FF2B5EF4-FFF2-40B4-BE49-F238E27FC236}">
                    <a16:creationId xmlns:a16="http://schemas.microsoft.com/office/drawing/2014/main" id="{470B5152-1E8B-45C8-822B-31728CC2B8BE}"/>
                  </a:ext>
                </a:extLst>
              </p:cNvPr>
              <p:cNvSpPr>
                <a:spLocks noGrp="1" noRot="1" noChangeAspect="1" noMove="1" noResize="1" noEditPoints="1" noAdjustHandles="1" noChangeArrowheads="1" noChangeShapeType="1" noTextEdit="1"/>
              </p:cNvSpPr>
              <p:nvPr>
                <p:ph idx="1"/>
              </p:nvPr>
            </p:nvSpPr>
            <p:spPr>
              <a:blipFill>
                <a:blip r:embed="rId2"/>
                <a:stretch>
                  <a:fillRect l="-1217" t="-2241" r="-1159"/>
                </a:stretch>
              </a:blipFill>
            </p:spPr>
            <p:txBody>
              <a:bodyPr/>
              <a:lstStyle/>
              <a:p>
                <a:r>
                  <a:rPr lang="hu-HU">
                    <a:noFill/>
                  </a:rPr>
                  <a:t> </a:t>
                </a:r>
              </a:p>
            </p:txBody>
          </p:sp>
        </mc:Fallback>
      </mc:AlternateContent>
    </p:spTree>
    <p:extLst>
      <p:ext uri="{BB962C8B-B14F-4D97-AF65-F5344CB8AC3E}">
        <p14:creationId xmlns:p14="http://schemas.microsoft.com/office/powerpoint/2010/main" val="2593928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0C24578F-F331-40B5-8F4B-5B5A3C70E697}"/>
              </a:ext>
            </a:extLst>
          </p:cNvPr>
          <p:cNvSpPr>
            <a:spLocks noGrp="1"/>
          </p:cNvSpPr>
          <p:nvPr>
            <p:ph type="title"/>
          </p:nvPr>
        </p:nvSpPr>
        <p:spPr>
          <a:xfrm>
            <a:off x="481011" y="327025"/>
            <a:ext cx="5324477" cy="1630363"/>
          </a:xfrm>
        </p:spPr>
        <p:txBody>
          <a:bodyPr anchor="b">
            <a:normAutofit/>
          </a:bodyPr>
          <a:lstStyle/>
          <a:p>
            <a:r>
              <a:rPr lang="hu-HU" sz="3600" dirty="0"/>
              <a:t>Átlagos első elérési idő</a:t>
            </a:r>
          </a:p>
        </p:txBody>
      </p:sp>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687A3B43-602D-4CDC-8B8E-57A9BF5E4E72}"/>
                  </a:ext>
                </a:extLst>
              </p:cNvPr>
              <p:cNvSpPr>
                <a:spLocks noGrp="1"/>
              </p:cNvSpPr>
              <p:nvPr>
                <p:ph idx="1"/>
              </p:nvPr>
            </p:nvSpPr>
            <p:spPr>
              <a:xfrm>
                <a:off x="481013" y="2286001"/>
                <a:ext cx="5324475" cy="3919538"/>
              </a:xfrm>
            </p:spPr>
            <p:txBody>
              <a:bodyPr anchor="t">
                <a:normAutofit lnSpcReduction="10000"/>
              </a:bodyPr>
              <a:lstStyle/>
              <a:p>
                <a:pPr algn="just"/>
                <a:r>
                  <a:rPr lang="hu-HU" dirty="0"/>
                  <a:t>Egy </a:t>
                </a:r>
                <a:r>
                  <a:rPr lang="hu-HU" dirty="0" err="1"/>
                  <a:t>ergodikus</a:t>
                </a:r>
                <a:r>
                  <a:rPr lang="hu-HU" dirty="0"/>
                  <a:t> lánc esetén jelölje </a:t>
                </a:r>
                <a14:m>
                  <m:oMath xmlns:m="http://schemas.openxmlformats.org/officeDocument/2006/math">
                    <m:sSub>
                      <m:sSubPr>
                        <m:ctrlPr>
                          <a:rPr lang="hu-HU" b="0" i="1">
                            <a:latin typeface="Cambria Math" panose="02040503050406030204" pitchFamily="18" charset="0"/>
                          </a:rPr>
                        </m:ctrlPr>
                      </m:sSubPr>
                      <m:e>
                        <m:r>
                          <a:rPr lang="hu-HU" b="0" i="1">
                            <a:latin typeface="Cambria Math" panose="02040503050406030204" pitchFamily="18" charset="0"/>
                          </a:rPr>
                          <m:t>𝑚</m:t>
                        </m:r>
                      </m:e>
                      <m:sub>
                        <m:r>
                          <a:rPr lang="hu-HU" b="0" i="1">
                            <a:latin typeface="Cambria Math" panose="02040503050406030204" pitchFamily="18" charset="0"/>
                          </a:rPr>
                          <m:t>𝑖𝑗</m:t>
                        </m:r>
                      </m:sub>
                    </m:sSub>
                  </m:oMath>
                </a14:m>
                <a:r>
                  <a:rPr lang="hu-HU" dirty="0"/>
                  <a:t> az </a:t>
                </a:r>
                <a14:m>
                  <m:oMath xmlns:m="http://schemas.openxmlformats.org/officeDocument/2006/math">
                    <m:r>
                      <a:rPr lang="hu-HU" b="0" i="1">
                        <a:latin typeface="Cambria Math" panose="02040503050406030204" pitchFamily="18" charset="0"/>
                      </a:rPr>
                      <m:t>𝑖</m:t>
                    </m:r>
                  </m:oMath>
                </a14:m>
                <a:r>
                  <a:rPr lang="hu-HU" dirty="0"/>
                  <a:t> állapotból induló </a:t>
                </a:r>
                <a14:m>
                  <m:oMath xmlns:m="http://schemas.openxmlformats.org/officeDocument/2006/math">
                    <m:r>
                      <a:rPr lang="hu-HU" b="0" i="1">
                        <a:latin typeface="Cambria Math" panose="02040503050406030204" pitchFamily="18" charset="0"/>
                      </a:rPr>
                      <m:t>𝑗</m:t>
                    </m:r>
                  </m:oMath>
                </a14:m>
                <a:r>
                  <a:rPr lang="hu-HU" dirty="0"/>
                  <a:t> állapotba érkező utakon a minimálisan szükséges lépések átlagos számát. Az </a:t>
                </a:r>
                <a14:m>
                  <m:oMath xmlns:m="http://schemas.openxmlformats.org/officeDocument/2006/math">
                    <m:sSub>
                      <m:sSubPr>
                        <m:ctrlPr>
                          <a:rPr lang="hu-HU" i="1">
                            <a:latin typeface="Cambria Math" panose="02040503050406030204" pitchFamily="18" charset="0"/>
                          </a:rPr>
                        </m:ctrlPr>
                      </m:sSubPr>
                      <m:e>
                        <m:r>
                          <a:rPr lang="hu-HU" i="1">
                            <a:latin typeface="Cambria Math" panose="02040503050406030204" pitchFamily="18" charset="0"/>
                          </a:rPr>
                          <m:t>𝑚</m:t>
                        </m:r>
                      </m:e>
                      <m:sub>
                        <m:r>
                          <a:rPr lang="hu-HU" i="1">
                            <a:latin typeface="Cambria Math" panose="02040503050406030204" pitchFamily="18" charset="0"/>
                          </a:rPr>
                          <m:t>𝑖𝑗</m:t>
                        </m:r>
                      </m:sub>
                    </m:sSub>
                  </m:oMath>
                </a14:m>
                <a:r>
                  <a:rPr lang="hu-HU" dirty="0"/>
                  <a:t> értéket átlagos első elérési időnek szokás nevezni. A definíciót hallva két kérdés merül fel az emberben:  Milyen kérdés megválaszolására használhatjuk, és hogy lehet kiszámolni az értékét?</a:t>
                </a:r>
              </a:p>
              <a:p>
                <a:endParaRPr lang="hu-HU" sz="1800" dirty="0"/>
              </a:p>
              <a:p>
                <a:pPr marL="0" indent="0">
                  <a:buNone/>
                </a:pPr>
                <a:endParaRPr lang="hu-HU" sz="1800" dirty="0"/>
              </a:p>
            </p:txBody>
          </p:sp>
        </mc:Choice>
        <mc:Fallback>
          <p:sp>
            <p:nvSpPr>
              <p:cNvPr id="3" name="Tartalom helye 2">
                <a:extLst>
                  <a:ext uri="{FF2B5EF4-FFF2-40B4-BE49-F238E27FC236}">
                    <a16:creationId xmlns:a16="http://schemas.microsoft.com/office/drawing/2014/main" id="{687A3B43-602D-4CDC-8B8E-57A9BF5E4E72}"/>
                  </a:ext>
                </a:extLst>
              </p:cNvPr>
              <p:cNvSpPr>
                <a:spLocks noGrp="1" noRot="1" noChangeAspect="1" noMove="1" noResize="1" noEditPoints="1" noAdjustHandles="1" noChangeArrowheads="1" noChangeShapeType="1" noTextEdit="1"/>
              </p:cNvSpPr>
              <p:nvPr>
                <p:ph idx="1"/>
              </p:nvPr>
            </p:nvSpPr>
            <p:spPr>
              <a:xfrm>
                <a:off x="481013" y="2286001"/>
                <a:ext cx="5324475" cy="3919538"/>
              </a:xfrm>
              <a:blipFill>
                <a:blip r:embed="rId2"/>
                <a:stretch>
                  <a:fillRect l="-2062" t="-3421" r="-2291" b="-4199"/>
                </a:stretch>
              </a:blipFill>
            </p:spPr>
            <p:txBody>
              <a:bodyPr/>
              <a:lstStyle/>
              <a:p>
                <a:r>
                  <a:rPr lang="hu-HU">
                    <a:noFill/>
                  </a:rPr>
                  <a:t> </a:t>
                </a:r>
              </a:p>
            </p:txBody>
          </p:sp>
        </mc:Fallback>
      </mc:AlternateContent>
      <p:pic>
        <p:nvPicPr>
          <p:cNvPr id="13" name="Picture 2" descr="Emoticon, latolgat. Emoticon, maradék, lapozgat, latolgatás, egyedülálló,  tapogat, áll, wondering., gondolkodó.">
            <a:extLst>
              <a:ext uri="{FF2B5EF4-FFF2-40B4-BE49-F238E27FC236}">
                <a16:creationId xmlns:a16="http://schemas.microsoft.com/office/drawing/2014/main" id="{B0A2B94E-5836-4374-9640-4396D7F535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 b="2807"/>
          <a:stretch/>
        </p:blipFill>
        <p:spPr bwMode="auto">
          <a:xfrm>
            <a:off x="5966355" y="1"/>
            <a:ext cx="6225645" cy="6856412"/>
          </a:xfrm>
          <a:custGeom>
            <a:avLst/>
            <a:gdLst/>
            <a:ahLst/>
            <a:cxnLst/>
            <a:rect l="l" t="t" r="r" b="b"/>
            <a:pathLst>
              <a:path w="5620032" h="6856412">
                <a:moveTo>
                  <a:pt x="13187" y="0"/>
                </a:moveTo>
                <a:lnTo>
                  <a:pt x="5620032" y="0"/>
                </a:lnTo>
                <a:lnTo>
                  <a:pt x="5620032" y="6856412"/>
                </a:lnTo>
                <a:lnTo>
                  <a:pt x="0" y="6856412"/>
                </a:lnTo>
                <a:lnTo>
                  <a:pt x="64318" y="6298274"/>
                </a:lnTo>
                <a:cubicBezTo>
                  <a:pt x="203221" y="4970220"/>
                  <a:pt x="240510" y="3632077"/>
                  <a:pt x="97152" y="2276000"/>
                </a:cubicBezTo>
                <a:cubicBezTo>
                  <a:pt x="35713" y="1694824"/>
                  <a:pt x="7455" y="1116942"/>
                  <a:pt x="6154" y="541737"/>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2828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ím 1">
                <a:extLst>
                  <a:ext uri="{FF2B5EF4-FFF2-40B4-BE49-F238E27FC236}">
                    <a16:creationId xmlns:a16="http://schemas.microsoft.com/office/drawing/2014/main" id="{7FA9FE9F-332D-484F-A0D9-3E47CA7FC564}"/>
                  </a:ext>
                </a:extLst>
              </p:cNvPr>
              <p:cNvSpPr>
                <a:spLocks noGrp="1"/>
              </p:cNvSpPr>
              <p:nvPr>
                <p:ph type="title"/>
              </p:nvPr>
            </p:nvSpPr>
            <p:spPr>
              <a:xfrm>
                <a:off x="0" y="1321004"/>
                <a:ext cx="4023360" cy="3204134"/>
              </a:xfrm>
            </p:spPr>
            <p:txBody>
              <a:bodyPr vert="horz" lIns="91440" tIns="45720" rIns="91440" bIns="45720" rtlCol="0" anchor="b">
                <a:noAutofit/>
              </a:bodyPr>
              <a:lstStyle/>
              <a:p>
                <a:r>
                  <a:rPr lang="en-US" sz="2400" dirty="0"/>
                  <a:t>Nézzük </a:t>
                </a:r>
                <a:r>
                  <a:rPr lang="en-US" sz="2400" dirty="0" err="1"/>
                  <a:t>például</a:t>
                </a:r>
                <a:r>
                  <a:rPr lang="en-US" sz="2400" dirty="0"/>
                  <a:t> a </a:t>
                </a:r>
                <a:r>
                  <a:rPr lang="en-US" sz="2400" dirty="0" err="1"/>
                  <a:t>bevezető</a:t>
                </a:r>
                <a:r>
                  <a:rPr lang="en-US" sz="2400" dirty="0"/>
                  <a:t> </a:t>
                </a:r>
                <a:r>
                  <a:rPr lang="en-US" sz="2400" dirty="0" err="1"/>
                  <a:t>példánkat</a:t>
                </a:r>
                <a:r>
                  <a:rPr lang="en-US" sz="2400" dirty="0"/>
                  <a:t> a </a:t>
                </a:r>
                <a:r>
                  <a:rPr lang="en-US" sz="2400" dirty="0" err="1"/>
                  <a:t>napos-felhős</a:t>
                </a:r>
                <a:r>
                  <a:rPr lang="en-US" sz="2400" dirty="0"/>
                  <a:t> </a:t>
                </a:r>
                <a:r>
                  <a:rPr lang="en-US" sz="2400" dirty="0" err="1"/>
                  <a:t>idő</a:t>
                </a:r>
                <a:r>
                  <a:rPr lang="en-US" sz="2400" dirty="0"/>
                  <a:t> </a:t>
                </a:r>
                <a:r>
                  <a:rPr lang="en-US" sz="2400" dirty="0" err="1"/>
                  <a:t>váltakozásáról</a:t>
                </a:r>
                <a:r>
                  <a:rPr lang="en-US" sz="2400" dirty="0"/>
                  <a:t>. </a:t>
                </a:r>
                <a:r>
                  <a:rPr lang="en-US" sz="2400" dirty="0" err="1"/>
                  <a:t>Tegyük</a:t>
                </a:r>
                <a:r>
                  <a:rPr lang="en-US" sz="2400" dirty="0"/>
                  <a:t> </a:t>
                </a:r>
                <a:r>
                  <a:rPr lang="en-US" sz="2400" dirty="0" err="1"/>
                  <a:t>fel</a:t>
                </a:r>
                <a:r>
                  <a:rPr lang="en-US" sz="2400" dirty="0"/>
                  <a:t>, </a:t>
                </a:r>
                <a:r>
                  <a:rPr lang="en-US" sz="2400" dirty="0" err="1"/>
                  <a:t>hogy</a:t>
                </a:r>
                <a:r>
                  <a:rPr lang="en-US" sz="2400" dirty="0"/>
                  <a:t> </a:t>
                </a:r>
                <a:r>
                  <a:rPr lang="en-US" sz="2400" dirty="0" err="1"/>
                  <a:t>úszni</a:t>
                </a:r>
                <a:r>
                  <a:rPr lang="en-US" sz="2400" dirty="0"/>
                  <a:t> </a:t>
                </a:r>
                <a:r>
                  <a:rPr lang="en-US" sz="2400" dirty="0" err="1"/>
                  <a:t>csak</a:t>
                </a:r>
                <a:r>
                  <a:rPr lang="en-US" sz="2400" dirty="0"/>
                  <a:t> </a:t>
                </a:r>
                <a:r>
                  <a:rPr lang="en-US" sz="2400" dirty="0" err="1"/>
                  <a:t>napos</a:t>
                </a:r>
                <a:r>
                  <a:rPr lang="en-US" sz="2400" dirty="0"/>
                  <a:t> </a:t>
                </a:r>
                <a:r>
                  <a:rPr lang="en-US" sz="2400" dirty="0" err="1"/>
                  <a:t>időben</a:t>
                </a:r>
                <a:r>
                  <a:rPr lang="en-US" sz="2400" dirty="0"/>
                  <a:t> </a:t>
                </a:r>
                <a:r>
                  <a:rPr lang="en-US" sz="2400" dirty="0" err="1"/>
                  <a:t>megyünk</a:t>
                </a:r>
                <a:r>
                  <a:rPr lang="en-US" sz="2400" dirty="0"/>
                  <a:t>. </a:t>
                </a:r>
                <a:r>
                  <a:rPr lang="en-US" sz="2400" dirty="0" err="1"/>
                  <a:t>Egy</a:t>
                </a:r>
                <a:r>
                  <a:rPr lang="en-US" sz="2400" dirty="0"/>
                  <a:t> </a:t>
                </a:r>
                <a:r>
                  <a:rPr lang="en-US" sz="2400" dirty="0" err="1"/>
                  <a:t>napos</a:t>
                </a:r>
                <a:r>
                  <a:rPr lang="en-US" sz="2400" dirty="0"/>
                  <a:t> </a:t>
                </a:r>
                <a:r>
                  <a:rPr lang="en-US" sz="2400" dirty="0" err="1"/>
                  <a:t>napon</a:t>
                </a:r>
                <a:r>
                  <a:rPr lang="en-US" sz="2400" dirty="0"/>
                  <a:t> </a:t>
                </a:r>
                <a:r>
                  <a:rPr lang="en-US" sz="2400" dirty="0" err="1"/>
                  <a:t>nem</a:t>
                </a:r>
                <a:r>
                  <a:rPr lang="en-US" sz="2400" dirty="0"/>
                  <a:t> </a:t>
                </a:r>
                <a:r>
                  <a:rPr lang="en-US" sz="2400" dirty="0" err="1"/>
                  <a:t>megyünk</a:t>
                </a:r>
                <a:r>
                  <a:rPr lang="en-US" sz="2400" dirty="0"/>
                  <a:t> el </a:t>
                </a:r>
                <a:r>
                  <a:rPr lang="en-US" sz="2400" dirty="0" err="1"/>
                  <a:t>úszni</a:t>
                </a:r>
                <a:r>
                  <a:rPr lang="en-US" sz="2400" dirty="0"/>
                  <a:t>. </a:t>
                </a:r>
                <a:r>
                  <a:rPr lang="en-US" sz="2400" dirty="0" err="1"/>
                  <a:t>Várhatóan</a:t>
                </a:r>
                <a:r>
                  <a:rPr lang="en-US" sz="2400" dirty="0"/>
                  <a:t> (</a:t>
                </a:r>
                <a:r>
                  <a:rPr lang="en-US" sz="2400" dirty="0" err="1"/>
                  <a:t>átlagosan</a:t>
                </a:r>
                <a:r>
                  <a:rPr lang="en-US" sz="2400" dirty="0"/>
                  <a:t>) </a:t>
                </a:r>
                <a:r>
                  <a:rPr lang="en-US" sz="2400" dirty="0" err="1"/>
                  <a:t>hány</a:t>
                </a:r>
                <a:r>
                  <a:rPr lang="en-US" sz="2400" dirty="0"/>
                  <a:t> </a:t>
                </a:r>
                <a:r>
                  <a:rPr lang="en-US" sz="2400" dirty="0" err="1"/>
                  <a:t>napot</a:t>
                </a:r>
                <a:r>
                  <a:rPr lang="en-US" sz="2400" dirty="0"/>
                  <a:t> </a:t>
                </a:r>
                <a:r>
                  <a:rPr lang="en-US" sz="2400" dirty="0" err="1"/>
                  <a:t>kell</a:t>
                </a:r>
                <a:r>
                  <a:rPr lang="en-US" sz="2400" dirty="0"/>
                  <a:t> </a:t>
                </a:r>
                <a:r>
                  <a:rPr lang="en-US" sz="2400" dirty="0" err="1"/>
                  <a:t>várnunk</a:t>
                </a:r>
                <a:r>
                  <a:rPr lang="en-US" sz="2400" dirty="0"/>
                  <a:t> mire </a:t>
                </a:r>
                <a:r>
                  <a:rPr lang="en-US" sz="2400" dirty="0" err="1"/>
                  <a:t>újra</a:t>
                </a:r>
                <a:r>
                  <a:rPr lang="en-US" sz="2400" dirty="0"/>
                  <a:t> </a:t>
                </a:r>
                <a:r>
                  <a:rPr lang="en-US" sz="2400" dirty="0" err="1"/>
                  <a:t>elmehetünk</a:t>
                </a:r>
                <a:r>
                  <a:rPr lang="en-US" sz="2400" dirty="0"/>
                  <a:t> </a:t>
                </a:r>
                <a:r>
                  <a:rPr lang="en-US" sz="2400" dirty="0" err="1"/>
                  <a:t>úszni</a:t>
                </a:r>
                <a:r>
                  <a:rPr lang="en-US" sz="2400" dirty="0"/>
                  <a:t>? Ha a </a:t>
                </a:r>
                <a:r>
                  <a:rPr lang="en-US" sz="2400" dirty="0" err="1"/>
                  <a:t>napos</a:t>
                </a:r>
                <a:r>
                  <a:rPr lang="en-US" sz="2400" dirty="0"/>
                  <a:t> </a:t>
                </a:r>
                <a:r>
                  <a:rPr lang="en-US" sz="2400" dirty="0" err="1"/>
                  <a:t>az</a:t>
                </a:r>
                <a:r>
                  <a:rPr lang="en-US" sz="2400" dirty="0"/>
                  <a:t> 1. </a:t>
                </a:r>
                <a:r>
                  <a:rPr lang="en-US" sz="2400" dirty="0" err="1"/>
                  <a:t>állapot</a:t>
                </a:r>
                <a:r>
                  <a:rPr lang="en-US" sz="2400" dirty="0"/>
                  <a:t>, </a:t>
                </a:r>
                <a:r>
                  <a:rPr lang="en-US" sz="2400" dirty="0" err="1"/>
                  <a:t>akkor</a:t>
                </a:r>
                <a:r>
                  <a:rPr lang="en-US" sz="2400" dirty="0"/>
                  <a:t> </a:t>
                </a:r>
                <a:r>
                  <a:rPr lang="en-US" sz="2400" dirty="0" err="1"/>
                  <a:t>itt</a:t>
                </a:r>
                <a:r>
                  <a:rPr lang="en-US" sz="2400" dirty="0"/>
                  <a:t> </a:t>
                </a:r>
                <a:r>
                  <a:rPr lang="hu-HU" sz="2400" dirty="0"/>
                  <a:t> </a:t>
                </a:r>
                <a14:m>
                  <m:oMath xmlns:m="http://schemas.openxmlformats.org/officeDocument/2006/math">
                    <m:sSub>
                      <m:sSubPr>
                        <m:ctrlPr>
                          <a:rPr lang="hu-HU" sz="2400" b="0" i="1" smtClean="0">
                            <a:latin typeface="Cambria Math" panose="02040503050406030204" pitchFamily="18" charset="0"/>
                          </a:rPr>
                        </m:ctrlPr>
                      </m:sSubPr>
                      <m:e>
                        <m:r>
                          <a:rPr lang="hu-HU" sz="2400" b="0" i="1" smtClean="0">
                            <a:latin typeface="Cambria Math" panose="02040503050406030204" pitchFamily="18" charset="0"/>
                          </a:rPr>
                          <m:t>𝑚</m:t>
                        </m:r>
                      </m:e>
                      <m:sub>
                        <m:r>
                          <a:rPr lang="hu-HU" sz="2400" b="0" i="1" smtClean="0">
                            <a:latin typeface="Cambria Math" panose="02040503050406030204" pitchFamily="18" charset="0"/>
                          </a:rPr>
                          <m:t>11</m:t>
                        </m:r>
                      </m:sub>
                    </m:sSub>
                  </m:oMath>
                </a14:m>
                <a:r>
                  <a:rPr lang="en-US" sz="2400" dirty="0" err="1"/>
                  <a:t>értékét</a:t>
                </a:r>
                <a:r>
                  <a:rPr lang="en-US" sz="2400" dirty="0"/>
                  <a:t> </a:t>
                </a:r>
                <a:r>
                  <a:rPr lang="en-US" sz="2400" dirty="0" err="1"/>
                  <a:t>kell</a:t>
                </a:r>
                <a:r>
                  <a:rPr lang="en-US" sz="2400" dirty="0"/>
                  <a:t> </a:t>
                </a:r>
                <a:r>
                  <a:rPr lang="en-US" sz="2400" dirty="0" err="1"/>
                  <a:t>kiszámolni</a:t>
                </a:r>
                <a:r>
                  <a:rPr lang="en-US" sz="2400" dirty="0"/>
                  <a:t>.</a:t>
                </a:r>
              </a:p>
            </p:txBody>
          </p:sp>
        </mc:Choice>
        <mc:Fallback xmlns="">
          <p:sp>
            <p:nvSpPr>
              <p:cNvPr id="2" name="Cím 1">
                <a:extLst>
                  <a:ext uri="{FF2B5EF4-FFF2-40B4-BE49-F238E27FC236}">
                    <a16:creationId xmlns:a16="http://schemas.microsoft.com/office/drawing/2014/main" id="{7FA9FE9F-332D-484F-A0D9-3E47CA7FC564}"/>
                  </a:ext>
                </a:extLst>
              </p:cNvPr>
              <p:cNvSpPr>
                <a:spLocks noGrp="1" noRot="1" noChangeAspect="1" noMove="1" noResize="1" noEditPoints="1" noAdjustHandles="1" noChangeArrowheads="1" noChangeShapeType="1" noTextEdit="1"/>
              </p:cNvSpPr>
              <p:nvPr>
                <p:ph type="title"/>
              </p:nvPr>
            </p:nvSpPr>
            <p:spPr>
              <a:xfrm>
                <a:off x="0" y="1321004"/>
                <a:ext cx="4023360" cy="3204134"/>
              </a:xfrm>
              <a:blipFill>
                <a:blip r:embed="rId3"/>
                <a:stretch>
                  <a:fillRect l="-2273" t="-18667" r="-909" b="-4381"/>
                </a:stretch>
              </a:blipFill>
            </p:spPr>
            <p:txBody>
              <a:bodyPr/>
              <a:lstStyle/>
              <a:p>
                <a:r>
                  <a:rPr lang="hu-HU">
                    <a:noFill/>
                  </a:rPr>
                  <a:t> </a:t>
                </a:r>
              </a:p>
            </p:txBody>
          </p:sp>
        </mc:Fallback>
      </mc:AlternateContent>
      <p:pic>
        <p:nvPicPr>
          <p:cNvPr id="1026" name="Picture 2">
            <a:extLst>
              <a:ext uri="{FF2B5EF4-FFF2-40B4-BE49-F238E27FC236}">
                <a16:creationId xmlns:a16="http://schemas.microsoft.com/office/drawing/2014/main" id="{64436FF1-2520-4446-B4CE-EEB0748B0B8E}"/>
              </a:ext>
            </a:extLst>
          </p:cNvPr>
          <p:cNvPicPr>
            <a:picLocks noGrp="1" noChangeAspect="1" noChangeArrowheads="1"/>
          </p:cNvPicPr>
          <p:nvPr>
            <p:ph idx="1"/>
          </p:nvPr>
        </p:nvPicPr>
        <p:blipFill rotWithShape="1">
          <a:blip r:embed="rId4">
            <a:extLst>
              <a:ext uri="{28A0092B-C50C-407E-A947-70E740481C1C}">
                <a14:useLocalDpi xmlns:a14="http://schemas.microsoft.com/office/drawing/2010/main" val="0"/>
              </a:ext>
            </a:extLst>
          </a:blip>
          <a:srcRect l="18308" t="9091" r="4990"/>
          <a:stretch/>
        </p:blipFill>
        <p:spPr bwMode="auto">
          <a:xfrm>
            <a:off x="4244131" y="-168802"/>
            <a:ext cx="8668512"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4091216"/>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ím 1">
                <a:extLst>
                  <a:ext uri="{FF2B5EF4-FFF2-40B4-BE49-F238E27FC236}">
                    <a16:creationId xmlns:a16="http://schemas.microsoft.com/office/drawing/2014/main" id="{EFC9ADF2-52BD-4519-9BDC-88663F6A5C93}"/>
                  </a:ext>
                </a:extLst>
              </p:cNvPr>
              <p:cNvSpPr>
                <a:spLocks noGrp="1"/>
              </p:cNvSpPr>
              <p:nvPr>
                <p:ph type="title"/>
              </p:nvPr>
            </p:nvSpPr>
            <p:spPr>
              <a:xfrm>
                <a:off x="1024128" y="585216"/>
                <a:ext cx="4732244" cy="1499616"/>
              </a:xfrm>
            </p:spPr>
            <p:txBody>
              <a:bodyPr>
                <a:normAutofit/>
              </a:bodyPr>
              <a:lstStyle/>
              <a:p>
                <a14:m>
                  <m:oMath xmlns:m="http://schemas.openxmlformats.org/officeDocument/2006/math">
                    <m:sSub>
                      <m:sSubPr>
                        <m:ctrlPr>
                          <a:rPr lang="hu-HU" b="0" i="1">
                            <a:latin typeface="Cambria Math" panose="02040503050406030204" pitchFamily="18" charset="0"/>
                          </a:rPr>
                        </m:ctrlPr>
                      </m:sSubPr>
                      <m:e>
                        <m:r>
                          <a:rPr lang="hu-HU" b="0" i="1">
                            <a:latin typeface="Cambria Math" panose="02040503050406030204" pitchFamily="18" charset="0"/>
                          </a:rPr>
                          <m:t>𝑚</m:t>
                        </m:r>
                      </m:e>
                      <m:sub>
                        <m:r>
                          <a:rPr lang="hu-HU" b="0" i="1">
                            <a:latin typeface="Cambria Math" panose="02040503050406030204" pitchFamily="18" charset="0"/>
                          </a:rPr>
                          <m:t>𝑖𝑗</m:t>
                        </m:r>
                      </m:sub>
                    </m:sSub>
                    <m:r>
                      <a:rPr lang="hu-HU" b="0" i="1">
                        <a:latin typeface="Cambria Math" panose="02040503050406030204" pitchFamily="18" charset="0"/>
                      </a:rPr>
                      <m:t> </m:t>
                    </m:r>
                  </m:oMath>
                </a14:m>
                <a:r>
                  <a:rPr lang="hu-HU" dirty="0"/>
                  <a:t>kiszámítása </a:t>
                </a:r>
              </a:p>
            </p:txBody>
          </p:sp>
        </mc:Choice>
        <mc:Fallback>
          <p:sp>
            <p:nvSpPr>
              <p:cNvPr id="2" name="Cím 1">
                <a:extLst>
                  <a:ext uri="{FF2B5EF4-FFF2-40B4-BE49-F238E27FC236}">
                    <a16:creationId xmlns:a16="http://schemas.microsoft.com/office/drawing/2014/main" id="{EFC9ADF2-52BD-4519-9BDC-88663F6A5C93}"/>
                  </a:ext>
                </a:extLst>
              </p:cNvPr>
              <p:cNvSpPr>
                <a:spLocks noGrp="1" noRot="1" noChangeAspect="1" noMove="1" noResize="1" noEditPoints="1" noAdjustHandles="1" noChangeArrowheads="1" noChangeShapeType="1" noTextEdit="1"/>
              </p:cNvSpPr>
              <p:nvPr>
                <p:ph type="title"/>
              </p:nvPr>
            </p:nvSpPr>
            <p:spPr>
              <a:xfrm>
                <a:off x="1024128" y="585216"/>
                <a:ext cx="4732244" cy="1499616"/>
              </a:xfrm>
              <a:blipFill>
                <a:blip r:embed="rId2"/>
                <a:stretch>
                  <a:fillRect/>
                </a:stretch>
              </a:blipFill>
            </p:spPr>
            <p:txBody>
              <a:bodyPr/>
              <a:lstStyle/>
              <a:p>
                <a:r>
                  <a:rPr lang="hu-HU">
                    <a:noFill/>
                  </a:rPr>
                  <a:t> </a:t>
                </a:r>
              </a:p>
            </p:txBody>
          </p:sp>
        </mc:Fallback>
      </mc:AlternateContent>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2AC3D0CD-71D0-4594-83B7-B3BBEED71214}"/>
                  </a:ext>
                </a:extLst>
              </p:cNvPr>
              <p:cNvSpPr>
                <a:spLocks noGrp="1"/>
              </p:cNvSpPr>
              <p:nvPr>
                <p:ph idx="1"/>
              </p:nvPr>
            </p:nvSpPr>
            <p:spPr>
              <a:xfrm>
                <a:off x="1024129" y="1917290"/>
                <a:ext cx="4747754" cy="4392070"/>
              </a:xfrm>
            </p:spPr>
            <p:txBody>
              <a:bodyPr>
                <a:normAutofit fontScale="85000" lnSpcReduction="20000"/>
              </a:bodyPr>
              <a:lstStyle/>
              <a:p>
                <a:pPr marL="0" indent="0">
                  <a:buNone/>
                </a:pPr>
                <a:r>
                  <a:rPr lang="hu-HU" dirty="0"/>
                  <a:t>Az </a:t>
                </a:r>
                <a14:m>
                  <m:oMath xmlns:m="http://schemas.openxmlformats.org/officeDocument/2006/math">
                    <m:sSub>
                      <m:sSubPr>
                        <m:ctrlPr>
                          <a:rPr lang="hu-HU" i="1">
                            <a:latin typeface="Cambria Math" panose="02040503050406030204" pitchFamily="18" charset="0"/>
                          </a:rPr>
                        </m:ctrlPr>
                      </m:sSubPr>
                      <m:e>
                        <m:r>
                          <a:rPr lang="hu-HU" i="1">
                            <a:latin typeface="Cambria Math" panose="02040503050406030204" pitchFamily="18" charset="0"/>
                          </a:rPr>
                          <m:t>𝑚</m:t>
                        </m:r>
                      </m:e>
                      <m:sub>
                        <m:r>
                          <a:rPr lang="hu-HU" i="1">
                            <a:latin typeface="Cambria Math" panose="02040503050406030204" pitchFamily="18" charset="0"/>
                          </a:rPr>
                          <m:t>𝑖𝑗</m:t>
                        </m:r>
                      </m:sub>
                    </m:sSub>
                  </m:oMath>
                </a14:m>
                <a:r>
                  <a:rPr lang="hu-HU" dirty="0"/>
                  <a:t> értékeket a következő lineáris egyenletrendszer megoldásából kapjuk:</a:t>
                </a:r>
              </a:p>
              <a:p>
                <a:pPr marL="0" indent="0">
                  <a:buNone/>
                </a:pPr>
                <a:endParaRPr lang="hu-HU" dirty="0"/>
              </a:p>
              <a:p>
                <a:pPr marL="0" indent="0">
                  <a:buNone/>
                </a:pPr>
                <a:r>
                  <a:rPr lang="hu-HU" dirty="0"/>
                  <a:t> </a:t>
                </a:r>
                <a14:m>
                  <m:oMath xmlns:m="http://schemas.openxmlformats.org/officeDocument/2006/math">
                    <m:sSub>
                      <m:sSubPr>
                        <m:ctrlPr>
                          <a:rPr lang="hu-HU" sz="2800" i="1">
                            <a:latin typeface="Cambria Math" panose="02040503050406030204" pitchFamily="18" charset="0"/>
                          </a:rPr>
                        </m:ctrlPr>
                      </m:sSubPr>
                      <m:e>
                        <m:r>
                          <a:rPr lang="hu-HU" sz="2800" i="1">
                            <a:latin typeface="Cambria Math" panose="02040503050406030204" pitchFamily="18" charset="0"/>
                          </a:rPr>
                          <m:t>𝑚</m:t>
                        </m:r>
                      </m:e>
                      <m:sub>
                        <m:r>
                          <a:rPr lang="hu-HU" sz="2800" i="1">
                            <a:latin typeface="Cambria Math" panose="02040503050406030204" pitchFamily="18" charset="0"/>
                          </a:rPr>
                          <m:t>𝑖𝑗</m:t>
                        </m:r>
                      </m:sub>
                    </m:sSub>
                    <m:r>
                      <a:rPr lang="hu-HU" sz="2800" b="0" i="1">
                        <a:latin typeface="Cambria Math" panose="02040503050406030204" pitchFamily="18" charset="0"/>
                      </a:rPr>
                      <m:t>=1+</m:t>
                    </m:r>
                  </m:oMath>
                </a14:m>
                <a:r>
                  <a:rPr lang="hu-HU" sz="2800" dirty="0"/>
                  <a:t>             </a:t>
                </a:r>
              </a:p>
              <a:p>
                <a:pPr marL="0" indent="0">
                  <a:buNone/>
                </a:pPr>
                <a:endParaRPr lang="hu-HU" dirty="0"/>
              </a:p>
              <a:p>
                <a:pPr marL="0" indent="0">
                  <a:buNone/>
                </a:pPr>
                <a:r>
                  <a:rPr lang="hu-HU" dirty="0"/>
                  <a:t> Az egyenletrendszer megoldását megkönnyíti, hogy belátható: </a:t>
                </a:r>
                <a14:m>
                  <m:oMath xmlns:m="http://schemas.openxmlformats.org/officeDocument/2006/math">
                    <m:sSub>
                      <m:sSubPr>
                        <m:ctrlPr>
                          <a:rPr lang="hu-HU" b="0" i="1">
                            <a:latin typeface="Cambria Math" panose="02040503050406030204" pitchFamily="18" charset="0"/>
                          </a:rPr>
                        </m:ctrlPr>
                      </m:sSubPr>
                      <m:e>
                        <m:r>
                          <a:rPr lang="hu-HU" b="0" i="1">
                            <a:latin typeface="Cambria Math" panose="02040503050406030204" pitchFamily="18" charset="0"/>
                          </a:rPr>
                          <m:t>𝑚</m:t>
                        </m:r>
                      </m:e>
                      <m:sub>
                        <m:r>
                          <a:rPr lang="hu-HU" b="0" i="1">
                            <a:latin typeface="Cambria Math" panose="02040503050406030204" pitchFamily="18" charset="0"/>
                          </a:rPr>
                          <m:t>𝑖𝑖</m:t>
                        </m:r>
                      </m:sub>
                    </m:sSub>
                    <m:r>
                      <a:rPr lang="hu-HU" b="0" i="1">
                        <a:latin typeface="Cambria Math" panose="02040503050406030204" pitchFamily="18" charset="0"/>
                      </a:rPr>
                      <m:t>=</m:t>
                    </m:r>
                    <m:f>
                      <m:fPr>
                        <m:ctrlPr>
                          <a:rPr lang="hu-HU" b="0" i="1">
                            <a:latin typeface="Cambria Math" panose="02040503050406030204" pitchFamily="18" charset="0"/>
                          </a:rPr>
                        </m:ctrlPr>
                      </m:fPr>
                      <m:num>
                        <m:r>
                          <a:rPr lang="hu-HU" b="0" i="1">
                            <a:latin typeface="Cambria Math" panose="02040503050406030204" pitchFamily="18" charset="0"/>
                          </a:rPr>
                          <m:t>1</m:t>
                        </m:r>
                      </m:num>
                      <m:den>
                        <m:sSub>
                          <m:sSubPr>
                            <m:ctrlPr>
                              <a:rPr lang="hu-HU" b="0" i="1">
                                <a:latin typeface="Cambria Math" panose="02040503050406030204" pitchFamily="18" charset="0"/>
                                <a:ea typeface="Cambria Math" panose="02040503050406030204" pitchFamily="18" charset="0"/>
                              </a:rPr>
                            </m:ctrlPr>
                          </m:sSubPr>
                          <m:e>
                            <m:r>
                              <a:rPr lang="hu-HU" b="0" i="1">
                                <a:latin typeface="Cambria Math" panose="02040503050406030204" pitchFamily="18" charset="0"/>
                                <a:ea typeface="Cambria Math" panose="02040503050406030204" pitchFamily="18" charset="0"/>
                              </a:rPr>
                              <m:t>𝜋</m:t>
                            </m:r>
                          </m:e>
                          <m:sub>
                            <m:r>
                              <a:rPr lang="hu-HU" b="0" i="1">
                                <a:latin typeface="Cambria Math" panose="02040503050406030204" pitchFamily="18" charset="0"/>
                                <a:ea typeface="Cambria Math" panose="02040503050406030204" pitchFamily="18" charset="0"/>
                              </a:rPr>
                              <m:t>𝑖</m:t>
                            </m:r>
                          </m:sub>
                        </m:sSub>
                      </m:den>
                    </m:f>
                    <m:r>
                      <a:rPr lang="hu-HU" b="0" i="0">
                        <a:latin typeface="Cambria Math" panose="02040503050406030204" pitchFamily="18" charset="0"/>
                        <a:ea typeface="Cambria Math" panose="02040503050406030204" pitchFamily="18" charset="0"/>
                      </a:rPr>
                      <m:t> </m:t>
                    </m:r>
                  </m:oMath>
                </a14:m>
                <a:r>
                  <a:rPr lang="hu-HU" dirty="0"/>
                  <a:t>. Az utóbbi azonosság nem meglepő, ha hosszútávon a rendszer az idő tizedét tölti az első állapotban, akkor az oda visszatéréshez várhatóan 10 lépés kell.</a:t>
                </a:r>
              </a:p>
              <a:p>
                <a:pPr marL="0" indent="0">
                  <a:buNone/>
                </a:pPr>
                <a:endParaRPr lang="hu-HU" dirty="0"/>
              </a:p>
            </p:txBody>
          </p:sp>
        </mc:Choice>
        <mc:Fallback>
          <p:sp>
            <p:nvSpPr>
              <p:cNvPr id="3" name="Tartalom helye 2">
                <a:extLst>
                  <a:ext uri="{FF2B5EF4-FFF2-40B4-BE49-F238E27FC236}">
                    <a16:creationId xmlns:a16="http://schemas.microsoft.com/office/drawing/2014/main" id="{2AC3D0CD-71D0-4594-83B7-B3BBEED71214}"/>
                  </a:ext>
                </a:extLst>
              </p:cNvPr>
              <p:cNvSpPr>
                <a:spLocks noGrp="1" noRot="1" noChangeAspect="1" noMove="1" noResize="1" noEditPoints="1" noAdjustHandles="1" noChangeArrowheads="1" noChangeShapeType="1" noTextEdit="1"/>
              </p:cNvSpPr>
              <p:nvPr>
                <p:ph idx="1"/>
              </p:nvPr>
            </p:nvSpPr>
            <p:spPr>
              <a:xfrm>
                <a:off x="1024129" y="1917290"/>
                <a:ext cx="4747754" cy="4392070"/>
              </a:xfrm>
              <a:blipFill>
                <a:blip r:embed="rId3"/>
                <a:stretch>
                  <a:fillRect l="-1926" t="-3056" r="-2696" b="-3056"/>
                </a:stretch>
              </a:blipFill>
            </p:spPr>
            <p:txBody>
              <a:bodyPr/>
              <a:lstStyle/>
              <a:p>
                <a:r>
                  <a:rPr lang="hu-HU">
                    <a:noFill/>
                  </a:rPr>
                  <a:t> </a:t>
                </a:r>
              </a:p>
            </p:txBody>
          </p:sp>
        </mc:Fallback>
      </mc:AlternateContent>
      <p:pic>
        <p:nvPicPr>
          <p:cNvPr id="1028" name="Picture 4" descr="Matematika, Képlet, Fizika, Iskola">
            <a:extLst>
              <a:ext uri="{FF2B5EF4-FFF2-40B4-BE49-F238E27FC236}">
                <a16:creationId xmlns:a16="http://schemas.microsoft.com/office/drawing/2014/main" id="{012C0848-A81F-4C08-AD8D-5ED5DF6A93FA}"/>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569894" y="891890"/>
            <a:ext cx="3602736" cy="2521915"/>
          </a:xfrm>
          <a:prstGeom prst="rect">
            <a:avLst/>
          </a:prstGeom>
          <a:noFill/>
          <a:extLst>
            <a:ext uri="{909E8E84-426E-40DD-AFC4-6F175D3DCCD1}">
              <a14:hiddenFill xmlns:a14="http://schemas.microsoft.com/office/drawing/2010/main">
                <a:solidFill>
                  <a:srgbClr val="FFFFFF"/>
                </a:solidFill>
              </a14:hiddenFill>
            </a:ext>
          </a:extLst>
        </p:spPr>
      </p:pic>
      <p:pic>
        <p:nvPicPr>
          <p:cNvPr id="9" name="Kép 8">
            <a:extLst>
              <a:ext uri="{FF2B5EF4-FFF2-40B4-BE49-F238E27FC236}">
                <a16:creationId xmlns:a16="http://schemas.microsoft.com/office/drawing/2014/main" id="{4CD6EF8E-FB9E-449C-8F4B-62BE8D2DE3F1}"/>
              </a:ext>
            </a:extLst>
          </p:cNvPr>
          <p:cNvPicPr>
            <a:picLocks noChangeAspect="1"/>
          </p:cNvPicPr>
          <p:nvPr/>
        </p:nvPicPr>
        <p:blipFill>
          <a:blip r:embed="rId5"/>
          <a:stretch>
            <a:fillRect/>
          </a:stretch>
        </p:blipFill>
        <p:spPr>
          <a:xfrm>
            <a:off x="355838" y="2987001"/>
            <a:ext cx="6084335" cy="883997"/>
          </a:xfrm>
          <a:prstGeom prst="rect">
            <a:avLst/>
          </a:prstGeom>
        </p:spPr>
      </p:pic>
    </p:spTree>
    <p:extLst>
      <p:ext uri="{BB962C8B-B14F-4D97-AF65-F5344CB8AC3E}">
        <p14:creationId xmlns:p14="http://schemas.microsoft.com/office/powerpoint/2010/main" val="1290074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ím 1">
            <a:extLst>
              <a:ext uri="{FF2B5EF4-FFF2-40B4-BE49-F238E27FC236}">
                <a16:creationId xmlns:a16="http://schemas.microsoft.com/office/drawing/2014/main" id="{A77F5E90-7221-4ECA-AB49-2375F31FBBB3}"/>
              </a:ext>
            </a:extLst>
          </p:cNvPr>
          <p:cNvSpPr>
            <a:spLocks noGrp="1"/>
          </p:cNvSpPr>
          <p:nvPr>
            <p:ph type="title"/>
          </p:nvPr>
        </p:nvSpPr>
        <p:spPr>
          <a:xfrm>
            <a:off x="686834" y="1153572"/>
            <a:ext cx="3200400" cy="4461163"/>
          </a:xfrm>
        </p:spPr>
        <p:txBody>
          <a:bodyPr>
            <a:normAutofit/>
          </a:bodyPr>
          <a:lstStyle/>
          <a:p>
            <a:r>
              <a:rPr lang="hu-HU">
                <a:solidFill>
                  <a:srgbClr val="FFFFFF"/>
                </a:solidFill>
              </a:rPr>
              <a:t>Példa az eddig tanultakra</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artalom helye 2">
            <a:extLst>
              <a:ext uri="{FF2B5EF4-FFF2-40B4-BE49-F238E27FC236}">
                <a16:creationId xmlns:a16="http://schemas.microsoft.com/office/drawing/2014/main" id="{0DC3FFD1-CE67-4042-B365-A30AB4A99276}"/>
              </a:ext>
            </a:extLst>
          </p:cNvPr>
          <p:cNvSpPr>
            <a:spLocks noGrp="1"/>
          </p:cNvSpPr>
          <p:nvPr>
            <p:ph idx="1"/>
          </p:nvPr>
        </p:nvSpPr>
        <p:spPr>
          <a:xfrm>
            <a:off x="4447308" y="591344"/>
            <a:ext cx="6906491" cy="5585619"/>
          </a:xfrm>
        </p:spPr>
        <p:txBody>
          <a:bodyPr anchor="ctr">
            <a:normAutofit/>
          </a:bodyPr>
          <a:lstStyle/>
          <a:p>
            <a:r>
              <a:rPr lang="hu-HU" dirty="0"/>
              <a:t>Egy zöldségesnél az év minden napján kapható alma. Vannak napok, amikor 400 forint kilója, és vannak, amikor 300 forint kilója. A holnapi ár csak a maitól függ. Ha 400 forint ma az alma, akkor másnapra az esetek 40%-ban kénytelen 300 forintra csökkenteni az árat, mert túl kevés fogy belőle. Ha 300 forint az alma, akkor csak az esetek 20%-ban kénytelen alacsonyan tartani az árat. Átlagosan mennyibe kerül egy kiló alma? Ha látom, hogy 400 forint az alma, de meg akarom várni, hogy olcsóbb legyen, akkor átlagosan hány napot kell várnom?</a:t>
            </a:r>
          </a:p>
        </p:txBody>
      </p:sp>
    </p:spTree>
    <p:extLst>
      <p:ext uri="{BB962C8B-B14F-4D97-AF65-F5344CB8AC3E}">
        <p14:creationId xmlns:p14="http://schemas.microsoft.com/office/powerpoint/2010/main" val="3023423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p:txBody>
          <a:bodyPr/>
          <a:lstStyle/>
          <a:p>
            <a:r>
              <a:rPr lang="hu-HU" dirty="0"/>
              <a:t>Mi a </a:t>
            </a:r>
            <a:r>
              <a:rPr lang="hu-HU" dirty="0" err="1"/>
              <a:t>Markov</a:t>
            </a:r>
            <a:r>
              <a:rPr lang="hu-HU" dirty="0"/>
              <a:t>-lánc?</a:t>
            </a:r>
          </a:p>
        </p:txBody>
      </p:sp>
      <mc:AlternateContent xmlns:mc="http://schemas.openxmlformats.org/markup-compatibility/2006">
        <mc:Choice xmlns:a14="http://schemas.microsoft.com/office/drawing/2010/main" Requires="a14">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p:txBody>
              <a:bodyPr>
                <a:noAutofit/>
              </a:bodyPr>
              <a:lstStyle/>
              <a:p>
                <a:pPr algn="just"/>
                <a:r>
                  <a:rPr lang="hu-HU" sz="3600" dirty="0"/>
                  <a:t>Markov-lánccal egy rendszer lehetséges állapotait, és közöttük az átmenetek valószínűségét írhatjuk le. A folyamat lehetséges állapotai mindig csak a közvetlen megelőző állapottól </a:t>
                </a:r>
                <a:r>
                  <a:rPr lang="hu-HU" sz="3600" dirty="0" err="1"/>
                  <a:t>függnek</a:t>
                </a:r>
                <a:r>
                  <a:rPr lang="hu-HU" sz="3600" dirty="0"/>
                  <a:t>. A </a:t>
                </a:r>
                <a:r>
                  <a:rPr lang="hu-HU" sz="3600" dirty="0" err="1"/>
                  <a:t>Markov</a:t>
                </a:r>
                <a:r>
                  <a:rPr lang="hu-HU" sz="3600" dirty="0"/>
                  <a:t>-láncot megadhatjuk a </a:t>
                </a:r>
                <a14:m>
                  <m:oMath xmlns:m="http://schemas.openxmlformats.org/officeDocument/2006/math">
                    <m:r>
                      <a:rPr lang="hu-HU" sz="3600" b="0" i="1" smtClean="0">
                        <a:latin typeface="Cambria Math" panose="02040503050406030204" pitchFamily="18" charset="0"/>
                      </a:rPr>
                      <m:t>𝑃</m:t>
                    </m:r>
                  </m:oMath>
                </a14:m>
                <a:r>
                  <a:rPr lang="hu-HU" sz="3600" dirty="0"/>
                  <a:t> átmenetvalószínűség mátrixszal. </a:t>
                </a:r>
                <a14:m>
                  <m:oMath xmlns:m="http://schemas.openxmlformats.org/officeDocument/2006/math">
                    <m:r>
                      <a:rPr lang="hu-HU" sz="3600" b="0" i="1" smtClean="0">
                        <a:latin typeface="Cambria Math" panose="02040503050406030204" pitchFamily="18" charset="0"/>
                      </a:rPr>
                      <m:t>𝑃</m:t>
                    </m:r>
                  </m:oMath>
                </a14:m>
                <a:r>
                  <a:rPr lang="hu-HU" sz="3600" dirty="0"/>
                  <a:t> egy négyzetes mátrix, annyi  sora és oszlopa  van, ahány állapota a  rendszernek.   Az </a:t>
                </a:r>
                <a14:m>
                  <m:oMath xmlns:m="http://schemas.openxmlformats.org/officeDocument/2006/math">
                    <m:r>
                      <a:rPr lang="hu-HU" sz="3600" b="0" i="1" smtClean="0">
                        <a:latin typeface="Cambria Math" panose="02040503050406030204" pitchFamily="18" charset="0"/>
                      </a:rPr>
                      <m:t>𝑖</m:t>
                    </m:r>
                  </m:oMath>
                </a14:m>
                <a:r>
                  <a:rPr lang="hu-HU" sz="3600" dirty="0"/>
                  <a:t>-</a:t>
                </a:r>
                <a:r>
                  <a:rPr lang="hu-HU" sz="3600" dirty="0" err="1"/>
                  <a:t>ik</a:t>
                </a:r>
                <a:r>
                  <a:rPr lang="hu-HU" sz="3600" dirty="0"/>
                  <a:t> sor </a:t>
                </a:r>
                <a14:m>
                  <m:oMath xmlns:m="http://schemas.openxmlformats.org/officeDocument/2006/math">
                    <m:r>
                      <a:rPr lang="hu-HU" sz="3600" b="0" i="1" smtClean="0">
                        <a:latin typeface="Cambria Math" panose="02040503050406030204" pitchFamily="18" charset="0"/>
                      </a:rPr>
                      <m:t>𝑗</m:t>
                    </m:r>
                  </m:oMath>
                </a14:m>
                <a:r>
                  <a:rPr lang="hu-HU" sz="3600" dirty="0"/>
                  <a:t>-</a:t>
                </a:r>
                <a:r>
                  <a:rPr lang="hu-HU" sz="3600" dirty="0" err="1"/>
                  <a:t>ik</a:t>
                </a:r>
                <a:r>
                  <a:rPr lang="hu-HU" sz="3600" dirty="0"/>
                  <a:t> eleme, annak a valószínűsége, hogy egy lépés során az </a:t>
                </a:r>
                <a14:m>
                  <m:oMath xmlns:m="http://schemas.openxmlformats.org/officeDocument/2006/math">
                    <m:r>
                      <a:rPr lang="hu-HU" sz="3600" b="0" i="1" smtClean="0">
                        <a:latin typeface="Cambria Math" panose="02040503050406030204" pitchFamily="18" charset="0"/>
                      </a:rPr>
                      <m:t>𝑖</m:t>
                    </m:r>
                  </m:oMath>
                </a14:m>
                <a:r>
                  <a:rPr lang="hu-HU" sz="3600" dirty="0"/>
                  <a:t>-</a:t>
                </a:r>
                <a:r>
                  <a:rPr lang="hu-HU" sz="3600" dirty="0" err="1"/>
                  <a:t>ik</a:t>
                </a:r>
                <a:r>
                  <a:rPr lang="hu-HU" sz="3600" dirty="0"/>
                  <a:t> állapotból átkerülünk a </a:t>
                </a:r>
                <a14:m>
                  <m:oMath xmlns:m="http://schemas.openxmlformats.org/officeDocument/2006/math">
                    <m:r>
                      <a:rPr lang="hu-HU" sz="3600" b="0" i="1" smtClean="0">
                        <a:latin typeface="Cambria Math" panose="02040503050406030204" pitchFamily="18" charset="0"/>
                      </a:rPr>
                      <m:t>𝑗</m:t>
                    </m:r>
                  </m:oMath>
                </a14:m>
                <a:r>
                  <a:rPr lang="hu-HU" sz="3600" dirty="0"/>
                  <a:t>-</a:t>
                </a:r>
                <a:r>
                  <a:rPr lang="hu-HU" sz="3600" dirty="0" err="1"/>
                  <a:t>ik</a:t>
                </a:r>
                <a:r>
                  <a:rPr lang="hu-HU" sz="3600" dirty="0"/>
                  <a:t> állapotba.</a:t>
                </a:r>
              </a:p>
            </p:txBody>
          </p:sp>
        </mc:Choice>
        <mc:Fallback>
          <p:sp>
            <p:nvSpPr>
              <p:cNvPr id="6" name="Tartalom helye 5">
                <a:extLst>
                  <a:ext uri="{FF2B5EF4-FFF2-40B4-BE49-F238E27FC236}">
                    <a16:creationId xmlns:a16="http://schemas.microsoft.com/office/drawing/2014/main" id="{1C809049-3246-4998-A7B4-FDD59E1A25EA}"/>
                  </a:ext>
                </a:extLst>
              </p:cNvPr>
              <p:cNvSpPr>
                <a:spLocks noGrp="1" noRot="1" noChangeAspect="1" noMove="1" noResize="1" noEditPoints="1" noAdjustHandles="1" noChangeArrowheads="1" noChangeShapeType="1" noTextEdit="1"/>
              </p:cNvSpPr>
              <p:nvPr>
                <p:ph idx="1"/>
              </p:nvPr>
            </p:nvSpPr>
            <p:spPr>
              <a:blipFill>
                <a:blip r:embed="rId2"/>
                <a:stretch>
                  <a:fillRect l="-1623" t="-3361" r="-1739" b="-9524"/>
                </a:stretch>
              </a:blipFill>
            </p:spPr>
            <p:txBody>
              <a:bodyPr/>
              <a:lstStyle/>
              <a:p>
                <a:r>
                  <a:rPr lang="hu-HU">
                    <a:noFill/>
                  </a:rPr>
                  <a:t> </a:t>
                </a:r>
              </a:p>
            </p:txBody>
          </p:sp>
        </mc:Fallback>
      </mc:AlternateContent>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3"/>
          <a:stretch>
            <a:fillRect/>
          </a:stretch>
        </p:blipFill>
        <p:spPr>
          <a:xfrm>
            <a:off x="10463502" y="317159"/>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
        <p:nvSpPr>
          <p:cNvPr id="19" name="Szövegdoboz 18">
            <a:extLst>
              <a:ext uri="{FF2B5EF4-FFF2-40B4-BE49-F238E27FC236}">
                <a16:creationId xmlns:a16="http://schemas.microsoft.com/office/drawing/2014/main" id="{5BBA872A-419F-4BE1-8EF1-0E37E0AE7D18}"/>
              </a:ext>
            </a:extLst>
          </p:cNvPr>
          <p:cNvSpPr txBox="1"/>
          <p:nvPr/>
        </p:nvSpPr>
        <p:spPr>
          <a:xfrm>
            <a:off x="5638800" y="2975113"/>
            <a:ext cx="914400" cy="914400"/>
          </a:xfrm>
          <a:prstGeom prst="rect">
            <a:avLst/>
          </a:prstGeom>
          <a:noFill/>
        </p:spPr>
        <p:txBody>
          <a:bodyPr wrap="square" rtlCol="0">
            <a:spAutoFit/>
          </a:bodyPr>
          <a:lstStyle/>
          <a:p>
            <a:endParaRPr lang="hu-HU" dirty="0"/>
          </a:p>
        </p:txBody>
      </p:sp>
    </p:spTree>
    <p:extLst>
      <p:ext uri="{BB962C8B-B14F-4D97-AF65-F5344CB8AC3E}">
        <p14:creationId xmlns:p14="http://schemas.microsoft.com/office/powerpoint/2010/main" val="3954277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2" name="Rectangle 70">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ím 1">
            <a:extLst>
              <a:ext uri="{FF2B5EF4-FFF2-40B4-BE49-F238E27FC236}">
                <a16:creationId xmlns:a16="http://schemas.microsoft.com/office/drawing/2014/main" id="{7A610EE1-690D-48EF-8C8D-2FD1BB9EEA7B}"/>
              </a:ext>
            </a:extLst>
          </p:cNvPr>
          <p:cNvSpPr>
            <a:spLocks noGrp="1"/>
          </p:cNvSpPr>
          <p:nvPr>
            <p:ph type="title"/>
          </p:nvPr>
        </p:nvSpPr>
        <p:spPr>
          <a:xfrm>
            <a:off x="411480" y="987552"/>
            <a:ext cx="4485861" cy="1088136"/>
          </a:xfrm>
        </p:spPr>
        <p:txBody>
          <a:bodyPr anchor="b">
            <a:normAutofit/>
          </a:bodyPr>
          <a:lstStyle/>
          <a:p>
            <a:r>
              <a:rPr lang="hu-HU" sz="3400"/>
              <a:t>Megoldás</a:t>
            </a:r>
          </a:p>
        </p:txBody>
      </p:sp>
      <p:sp>
        <p:nvSpPr>
          <p:cNvPr id="73" name="Rectangle 72">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5" name="Rectangle 74">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5FA8D28A-5164-4468-85BE-21CA666F2539}"/>
                  </a:ext>
                </a:extLst>
              </p:cNvPr>
              <p:cNvSpPr>
                <a:spLocks noGrp="1"/>
              </p:cNvSpPr>
              <p:nvPr>
                <p:ph idx="1"/>
              </p:nvPr>
            </p:nvSpPr>
            <p:spPr>
              <a:xfrm>
                <a:off x="411479" y="2688336"/>
                <a:ext cx="4498848" cy="3584448"/>
              </a:xfrm>
            </p:spPr>
            <p:txBody>
              <a:bodyPr anchor="t">
                <a:normAutofit/>
              </a:bodyPr>
              <a:lstStyle/>
              <a:p>
                <a:pPr marL="0" indent="0">
                  <a:buNone/>
                </a:pPr>
                <a:r>
                  <a:rPr lang="hu-HU" sz="1800" dirty="0"/>
                  <a:t>Az ár csak az előző ártól függ, ezért </a:t>
                </a:r>
                <a:r>
                  <a:rPr lang="hu-HU" sz="1800" dirty="0" err="1"/>
                  <a:t>Markov</a:t>
                </a:r>
                <a:r>
                  <a:rPr lang="hu-HU" sz="1800" dirty="0"/>
                  <a:t>-láncról van szó. Az első kérdés megválaszolásához az egyensúlyi eloszlásra van szükségünk, ebből tudjuk majd, hogy mennyi az esélye az olcsóbb, és drágább árnak. Az állapotok: 1. 300 forint az alma</a:t>
                </a:r>
              </a:p>
              <a:p>
                <a:pPr marL="0" indent="0">
                  <a:buNone/>
                </a:pPr>
                <a:r>
                  <a:rPr lang="hu-HU" sz="1800" dirty="0"/>
                  <a:t>                                    2. 400 forint az alma</a:t>
                </a:r>
              </a:p>
              <a:p>
                <a:pPr marL="0" indent="0">
                  <a:buNone/>
                </a:pPr>
                <a:r>
                  <a:rPr lang="hu-HU" sz="1800" dirty="0"/>
                  <a:t>Az átmenetvalószínűség mátrix:</a:t>
                </a:r>
              </a:p>
              <a:p>
                <a:pPr marL="0" indent="0" algn="ctr">
                  <a:buNone/>
                </a:pPr>
                <a:r>
                  <a:rPr lang="hu-HU" sz="1800" dirty="0"/>
                  <a:t> </a:t>
                </a:r>
                <a14:m>
                  <m:oMath xmlns:m="http://schemas.openxmlformats.org/officeDocument/2006/math">
                    <m:r>
                      <a:rPr lang="hu-HU" sz="1800" b="0" i="1">
                        <a:latin typeface="Cambria Math" panose="02040503050406030204" pitchFamily="18" charset="0"/>
                      </a:rPr>
                      <m:t>𝑃</m:t>
                    </m:r>
                    <m:r>
                      <a:rPr lang="hu-HU" sz="1800" b="0" i="1">
                        <a:latin typeface="Cambria Math" panose="02040503050406030204" pitchFamily="18" charset="0"/>
                      </a:rPr>
                      <m:t>=</m:t>
                    </m:r>
                    <m:d>
                      <m:dPr>
                        <m:begChr m:val="["/>
                        <m:endChr m:val="]"/>
                        <m:ctrlPr>
                          <a:rPr lang="hu-HU" sz="1800" b="0" i="1">
                            <a:latin typeface="Cambria Math" panose="02040503050406030204" pitchFamily="18" charset="0"/>
                          </a:rPr>
                        </m:ctrlPr>
                      </m:dPr>
                      <m:e>
                        <m:m>
                          <m:mPr>
                            <m:mcs>
                              <m:mc>
                                <m:mcPr>
                                  <m:count m:val="2"/>
                                  <m:mcJc m:val="center"/>
                                </m:mcPr>
                              </m:mc>
                            </m:mcs>
                            <m:ctrlPr>
                              <a:rPr lang="hu-HU" sz="1800" b="0" i="1">
                                <a:latin typeface="Cambria Math" panose="02040503050406030204" pitchFamily="18" charset="0"/>
                              </a:rPr>
                            </m:ctrlPr>
                          </m:mPr>
                          <m:mr>
                            <m:e>
                              <m:r>
                                <m:rPr>
                                  <m:brk m:alnAt="7"/>
                                </m:rPr>
                                <a:rPr lang="hu-HU" sz="1800" b="0" i="1">
                                  <a:latin typeface="Cambria Math" panose="02040503050406030204" pitchFamily="18" charset="0"/>
                                </a:rPr>
                                <m:t>0</m:t>
                              </m:r>
                              <m:r>
                                <a:rPr lang="hu-HU" sz="1800" b="0" i="1">
                                  <a:latin typeface="Cambria Math" panose="02040503050406030204" pitchFamily="18" charset="0"/>
                                </a:rPr>
                                <m:t>,2</m:t>
                              </m:r>
                            </m:e>
                            <m:e>
                              <m:r>
                                <a:rPr lang="hu-HU" sz="1800" b="0" i="1">
                                  <a:latin typeface="Cambria Math" panose="02040503050406030204" pitchFamily="18" charset="0"/>
                                </a:rPr>
                                <m:t>0,8</m:t>
                              </m:r>
                            </m:e>
                          </m:mr>
                          <m:mr>
                            <m:e>
                              <m:r>
                                <a:rPr lang="hu-HU" sz="1800" b="0" i="1">
                                  <a:latin typeface="Cambria Math" panose="02040503050406030204" pitchFamily="18" charset="0"/>
                                </a:rPr>
                                <m:t>0,4</m:t>
                              </m:r>
                            </m:e>
                            <m:e>
                              <m:r>
                                <a:rPr lang="hu-HU" sz="1800" b="0" i="1">
                                  <a:latin typeface="Cambria Math" panose="02040503050406030204" pitchFamily="18" charset="0"/>
                                </a:rPr>
                                <m:t>0,6</m:t>
                              </m:r>
                            </m:e>
                          </m:mr>
                        </m:m>
                      </m:e>
                    </m:d>
                  </m:oMath>
                </a14:m>
                <a:endParaRPr lang="hu-HU" sz="1800" dirty="0"/>
              </a:p>
            </p:txBody>
          </p:sp>
        </mc:Choice>
        <mc:Fallback>
          <p:sp>
            <p:nvSpPr>
              <p:cNvPr id="3" name="Tartalom helye 2">
                <a:extLst>
                  <a:ext uri="{FF2B5EF4-FFF2-40B4-BE49-F238E27FC236}">
                    <a16:creationId xmlns:a16="http://schemas.microsoft.com/office/drawing/2014/main" id="{5FA8D28A-5164-4468-85BE-21CA666F2539}"/>
                  </a:ext>
                </a:extLst>
              </p:cNvPr>
              <p:cNvSpPr>
                <a:spLocks noGrp="1" noRot="1" noChangeAspect="1" noMove="1" noResize="1" noEditPoints="1" noAdjustHandles="1" noChangeArrowheads="1" noChangeShapeType="1" noTextEdit="1"/>
              </p:cNvSpPr>
              <p:nvPr>
                <p:ph idx="1"/>
              </p:nvPr>
            </p:nvSpPr>
            <p:spPr>
              <a:xfrm>
                <a:off x="411479" y="2688336"/>
                <a:ext cx="4498848" cy="3584448"/>
              </a:xfrm>
              <a:blipFill>
                <a:blip r:embed="rId2"/>
                <a:stretch>
                  <a:fillRect l="-1084" t="-1531"/>
                </a:stretch>
              </a:blipFill>
            </p:spPr>
            <p:txBody>
              <a:bodyPr/>
              <a:lstStyle/>
              <a:p>
                <a:r>
                  <a:rPr lang="hu-HU">
                    <a:noFill/>
                  </a:rPr>
                  <a:t> </a:t>
                </a:r>
              </a:p>
            </p:txBody>
          </p:sp>
        </mc:Fallback>
      </mc:AlternateContent>
      <p:pic>
        <p:nvPicPr>
          <p:cNvPr id="2050" name="Picture 2" descr="Alma rekeszben zöld 13 kg">
            <a:extLst>
              <a:ext uri="{FF2B5EF4-FFF2-40B4-BE49-F238E27FC236}">
                <a16:creationId xmlns:a16="http://schemas.microsoft.com/office/drawing/2014/main" id="{F5AA4FB9-91E5-4074-B9A0-C1981626E36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77" r="1" b="1"/>
          <a:stretch/>
        </p:blipFill>
        <p:spPr bwMode="auto">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noFill/>
          <a:effectLst>
            <a:outerShdw blurRad="50800" dist="38100" dir="10800000" algn="r" rotWithShape="0">
              <a:schemeClr val="bg1">
                <a:lumMod val="85000"/>
                <a:alpha val="30000"/>
              </a:scheme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3550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A87E54B3-CE6B-4645-AB05-56140B3B347C}"/>
              </a:ext>
            </a:extLst>
          </p:cNvPr>
          <p:cNvSpPr>
            <a:spLocks noGrp="1"/>
          </p:cNvSpPr>
          <p:nvPr>
            <p:ph type="title"/>
          </p:nvPr>
        </p:nvSpPr>
        <p:spPr/>
        <p:txBody>
          <a:bodyPr/>
          <a:lstStyle/>
          <a:p>
            <a:r>
              <a:rPr lang="hu-HU" dirty="0"/>
              <a:t>Az egyensúlyi eloszlás meghatározása</a:t>
            </a:r>
          </a:p>
        </p:txBody>
      </p:sp>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4B699030-50BB-48E6-AD10-D8C626D77529}"/>
                  </a:ext>
                </a:extLst>
              </p:cNvPr>
              <p:cNvSpPr>
                <a:spLocks noGrp="1"/>
              </p:cNvSpPr>
              <p:nvPr>
                <p:ph idx="1"/>
              </p:nvPr>
            </p:nvSpPr>
            <p:spPr/>
            <p:txBody>
              <a:bodyPr>
                <a:normAutofit lnSpcReduction="10000"/>
              </a:bodyPr>
              <a:lstStyle/>
              <a:p>
                <a:r>
                  <a:rPr lang="hu-HU" dirty="0"/>
                  <a:t>Ahogy korábban láttuk a </a:t>
                </a:r>
                <a14:m>
                  <m:oMath xmlns:m="http://schemas.openxmlformats.org/officeDocument/2006/math">
                    <m:r>
                      <a:rPr lang="hu-HU" i="1" smtClean="0">
                        <a:latin typeface="Cambria Math" panose="02040503050406030204" pitchFamily="18" charset="0"/>
                        <a:ea typeface="Cambria Math" panose="02040503050406030204" pitchFamily="18" charset="0"/>
                      </a:rPr>
                      <m:t>𝜋</m:t>
                    </m:r>
                    <m:r>
                      <a:rPr lang="hu-HU" b="0" i="1" smtClean="0">
                        <a:latin typeface="Cambria Math" panose="02040503050406030204" pitchFamily="18" charset="0"/>
                        <a:ea typeface="Cambria Math" panose="02040503050406030204" pitchFamily="18" charset="0"/>
                      </a:rPr>
                      <m:t>=</m:t>
                    </m:r>
                    <m:r>
                      <a:rPr lang="hu-HU" b="0" i="1" smtClean="0">
                        <a:latin typeface="Cambria Math" panose="02040503050406030204" pitchFamily="18" charset="0"/>
                        <a:ea typeface="Cambria Math" panose="02040503050406030204" pitchFamily="18" charset="0"/>
                      </a:rPr>
                      <m:t>𝜋</m:t>
                    </m:r>
                    <m:r>
                      <a:rPr lang="hu-HU" b="0" i="1" smtClean="0">
                        <a:latin typeface="Cambria Math" panose="02040503050406030204" pitchFamily="18" charset="0"/>
                        <a:ea typeface="Cambria Math" panose="02040503050406030204" pitchFamily="18" charset="0"/>
                      </a:rPr>
                      <m:t>∙</m:t>
                    </m:r>
                    <m:r>
                      <a:rPr lang="hu-HU" b="0" i="1" smtClean="0">
                        <a:latin typeface="Cambria Math" panose="02040503050406030204" pitchFamily="18" charset="0"/>
                        <a:ea typeface="Cambria Math" panose="02040503050406030204" pitchFamily="18" charset="0"/>
                      </a:rPr>
                      <m:t>𝑃</m:t>
                    </m:r>
                  </m:oMath>
                </a14:m>
                <a:r>
                  <a:rPr lang="hu-HU" dirty="0"/>
                  <a:t> és </a:t>
                </a:r>
                <a14:m>
                  <m:oMath xmlns:m="http://schemas.openxmlformats.org/officeDocument/2006/math">
                    <m:nary>
                      <m:naryPr>
                        <m:chr m:val="∑"/>
                        <m:subHide m:val="on"/>
                        <m:supHide m:val="on"/>
                        <m:ctrlPr>
                          <a:rPr lang="hu-HU" i="1" smtClean="0">
                            <a:latin typeface="Cambria Math" panose="02040503050406030204" pitchFamily="18" charset="0"/>
                          </a:rPr>
                        </m:ctrlPr>
                      </m:naryPr>
                      <m:sub/>
                      <m:sup/>
                      <m:e>
                        <m:sSub>
                          <m:sSubPr>
                            <m:ctrlPr>
                              <a:rPr lang="hu-HU" b="0" i="1" smtClean="0">
                                <a:latin typeface="Cambria Math" panose="02040503050406030204" pitchFamily="18" charset="0"/>
                                <a:ea typeface="Cambria Math" panose="02040503050406030204" pitchFamily="18" charset="0"/>
                              </a:rPr>
                            </m:ctrlPr>
                          </m:sSubPr>
                          <m:e>
                            <m:r>
                              <a:rPr lang="hu-HU"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𝑖</m:t>
                            </m:r>
                          </m:sub>
                        </m:sSub>
                        <m:r>
                          <a:rPr lang="hu-HU" b="0" i="1" smtClean="0">
                            <a:latin typeface="Cambria Math" panose="02040503050406030204" pitchFamily="18" charset="0"/>
                            <a:ea typeface="Cambria Math" panose="02040503050406030204" pitchFamily="18" charset="0"/>
                          </a:rPr>
                          <m:t>=1</m:t>
                        </m:r>
                      </m:e>
                    </m:nary>
                  </m:oMath>
                </a14:m>
                <a:r>
                  <a:rPr lang="hu-HU" dirty="0"/>
                  <a:t> egyenletekből álló egyenletrendszert kell megoldanunk.</a:t>
                </a:r>
              </a:p>
              <a:p>
                <a14:m>
                  <m:oMath xmlns:m="http://schemas.openxmlformats.org/officeDocument/2006/math">
                    <m:r>
                      <a:rPr lang="hu-HU" b="0" i="1" smtClean="0">
                        <a:latin typeface="Cambria Math" panose="02040503050406030204" pitchFamily="18" charset="0"/>
                      </a:rPr>
                      <m:t>0,2</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+0,4</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oMath>
                </a14:m>
                <a:endParaRPr lang="hu-HU" dirty="0"/>
              </a:p>
              <a:p>
                <a14:m>
                  <m:oMath xmlns:m="http://schemas.openxmlformats.org/officeDocument/2006/math">
                    <m:r>
                      <a:rPr lang="hu-HU" b="0" i="1" smtClean="0">
                        <a:latin typeface="Cambria Math" panose="02040503050406030204" pitchFamily="18" charset="0"/>
                      </a:rPr>
                      <m:t>0,8</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+0,</m:t>
                    </m:r>
                    <m:r>
                      <a:rPr lang="hu-HU" b="0" i="1" smtClean="0">
                        <a:latin typeface="Cambria Math" panose="02040503050406030204" pitchFamily="18" charset="0"/>
                        <a:ea typeface="Cambria Math" panose="02040503050406030204" pitchFamily="18" charset="0"/>
                      </a:rPr>
                      <m:t>6</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oMath>
                </a14:m>
                <a:endParaRPr lang="hu-HU" dirty="0"/>
              </a:p>
              <a:p>
                <a14:m>
                  <m:oMath xmlns:m="http://schemas.openxmlformats.org/officeDocument/2006/math">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m:t>
                    </m:r>
                    <m:r>
                      <a:rPr lang="hu-HU" b="0" i="1" smtClean="0">
                        <a:latin typeface="Cambria Math" panose="02040503050406030204" pitchFamily="18" charset="0"/>
                        <a:ea typeface="Cambria Math" panose="02040503050406030204" pitchFamily="18" charset="0"/>
                      </a:rPr>
                      <m:t>1</m:t>
                    </m:r>
                  </m:oMath>
                </a14:m>
                <a:endParaRPr lang="hu-HU" b="0" dirty="0">
                  <a:ea typeface="Cambria Math" panose="02040503050406030204" pitchFamily="18" charset="0"/>
                </a:endParaRPr>
              </a:p>
              <a:p>
                <a:pPr marL="0" indent="0">
                  <a:buNone/>
                </a:pPr>
                <a:r>
                  <a:rPr lang="hu-HU" dirty="0"/>
                  <a:t>Az első két egyenlet ugyanazt fejezi ki: </a:t>
                </a:r>
                <a14:m>
                  <m:oMath xmlns:m="http://schemas.openxmlformats.org/officeDocument/2006/math">
                    <m:sSub>
                      <m:sSubPr>
                        <m:ctrlPr>
                          <a:rPr lang="hu-HU" b="0" i="1" smtClean="0">
                            <a:latin typeface="Cambria Math" panose="02040503050406030204" pitchFamily="18" charset="0"/>
                            <a:ea typeface="Cambria Math" panose="02040503050406030204" pitchFamily="18" charset="0"/>
                          </a:rPr>
                        </m:ctrlPr>
                      </m:sSubPr>
                      <m:e>
                        <m:r>
                          <a:rPr lang="hu-HU"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=2</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 </m:t>
                    </m:r>
                  </m:oMath>
                </a14:m>
                <a:r>
                  <a:rPr lang="hu-HU" dirty="0"/>
                  <a:t>ezt az utolsó egyenletbe helyettesítve kapjuk, hogy </a:t>
                </a:r>
                <a14:m>
                  <m:oMath xmlns:m="http://schemas.openxmlformats.org/officeDocument/2006/math">
                    <m:sSub>
                      <m:sSubPr>
                        <m:ctrlPr>
                          <a:rPr lang="hu-HU" b="0" i="1" smtClean="0">
                            <a:latin typeface="Cambria Math" panose="02040503050406030204" pitchFamily="18" charset="0"/>
                            <a:ea typeface="Cambria Math" panose="02040503050406030204" pitchFamily="18" charset="0"/>
                          </a:rPr>
                        </m:ctrlPr>
                      </m:sSubPr>
                      <m:e>
                        <m:r>
                          <a:rPr lang="hu-HU"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1</m:t>
                        </m:r>
                      </m:sub>
                    </m:sSub>
                    <m:r>
                      <a:rPr lang="hu-HU" b="0" i="1" smtClean="0">
                        <a:latin typeface="Cambria Math" panose="02040503050406030204" pitchFamily="18" charset="0"/>
                        <a:ea typeface="Cambria Math" panose="02040503050406030204" pitchFamily="18" charset="0"/>
                      </a:rPr>
                      <m:t>=</m:t>
                    </m:r>
                    <m:f>
                      <m:fPr>
                        <m:ctrlPr>
                          <a:rPr lang="hu-HU" b="0" i="1" smtClean="0">
                            <a:latin typeface="Cambria Math" panose="02040503050406030204" pitchFamily="18" charset="0"/>
                            <a:ea typeface="Cambria Math" panose="02040503050406030204" pitchFamily="18" charset="0"/>
                          </a:rPr>
                        </m:ctrlPr>
                      </m:fPr>
                      <m:num>
                        <m:r>
                          <a:rPr lang="hu-HU" b="0" i="1" smtClean="0">
                            <a:latin typeface="Cambria Math" panose="02040503050406030204" pitchFamily="18" charset="0"/>
                            <a:ea typeface="Cambria Math" panose="02040503050406030204" pitchFamily="18" charset="0"/>
                          </a:rPr>
                          <m:t>1</m:t>
                        </m:r>
                      </m:num>
                      <m:den>
                        <m:r>
                          <a:rPr lang="hu-HU" b="0" i="1" smtClean="0">
                            <a:latin typeface="Cambria Math" panose="02040503050406030204" pitchFamily="18" charset="0"/>
                            <a:ea typeface="Cambria Math" panose="02040503050406030204" pitchFamily="18" charset="0"/>
                          </a:rPr>
                          <m:t>3</m:t>
                        </m:r>
                      </m:den>
                    </m:f>
                  </m:oMath>
                </a14:m>
                <a:r>
                  <a:rPr lang="hu-HU" dirty="0"/>
                  <a:t> és </a:t>
                </a:r>
                <a14:m>
                  <m:oMath xmlns:m="http://schemas.openxmlformats.org/officeDocument/2006/math">
                    <m:sSub>
                      <m:sSubPr>
                        <m:ctrlPr>
                          <a:rPr lang="hu-HU" b="0" i="1" smtClean="0">
                            <a:latin typeface="Cambria Math" panose="02040503050406030204" pitchFamily="18" charset="0"/>
                            <a:ea typeface="Cambria Math" panose="02040503050406030204" pitchFamily="18" charset="0"/>
                          </a:rPr>
                        </m:ctrlPr>
                      </m:sSubPr>
                      <m:e>
                        <m:r>
                          <a:rPr lang="hu-HU" i="1" smtClean="0">
                            <a:latin typeface="Cambria Math" panose="02040503050406030204" pitchFamily="18" charset="0"/>
                            <a:ea typeface="Cambria Math" panose="02040503050406030204" pitchFamily="18" charset="0"/>
                          </a:rPr>
                          <m:t>𝜋</m:t>
                        </m:r>
                      </m:e>
                      <m:sub>
                        <m:r>
                          <a:rPr lang="hu-HU" b="0" i="1" smtClean="0">
                            <a:latin typeface="Cambria Math" panose="02040503050406030204" pitchFamily="18" charset="0"/>
                            <a:ea typeface="Cambria Math" panose="02040503050406030204" pitchFamily="18" charset="0"/>
                          </a:rPr>
                          <m:t>2</m:t>
                        </m:r>
                      </m:sub>
                    </m:sSub>
                    <m:r>
                      <a:rPr lang="hu-HU" b="0" i="1" smtClean="0">
                        <a:latin typeface="Cambria Math" panose="02040503050406030204" pitchFamily="18" charset="0"/>
                        <a:ea typeface="Cambria Math" panose="02040503050406030204" pitchFamily="18" charset="0"/>
                      </a:rPr>
                      <m:t>=</m:t>
                    </m:r>
                    <m:f>
                      <m:fPr>
                        <m:ctrlPr>
                          <a:rPr lang="hu-HU" b="0" i="1" smtClean="0">
                            <a:latin typeface="Cambria Math" panose="02040503050406030204" pitchFamily="18" charset="0"/>
                            <a:ea typeface="Cambria Math" panose="02040503050406030204" pitchFamily="18" charset="0"/>
                          </a:rPr>
                        </m:ctrlPr>
                      </m:fPr>
                      <m:num>
                        <m:r>
                          <a:rPr lang="hu-HU" b="0" i="1" smtClean="0">
                            <a:latin typeface="Cambria Math" panose="02040503050406030204" pitchFamily="18" charset="0"/>
                            <a:ea typeface="Cambria Math" panose="02040503050406030204" pitchFamily="18" charset="0"/>
                          </a:rPr>
                          <m:t>2</m:t>
                        </m:r>
                      </m:num>
                      <m:den>
                        <m:r>
                          <a:rPr lang="hu-HU" b="0" i="1" smtClean="0">
                            <a:latin typeface="Cambria Math" panose="02040503050406030204" pitchFamily="18" charset="0"/>
                            <a:ea typeface="Cambria Math" panose="02040503050406030204" pitchFamily="18" charset="0"/>
                          </a:rPr>
                          <m:t>3</m:t>
                        </m:r>
                      </m:den>
                    </m:f>
                    <m:r>
                      <a:rPr lang="hu-HU" b="0" i="0" smtClean="0">
                        <a:latin typeface="Cambria Math" panose="02040503050406030204" pitchFamily="18" charset="0"/>
                        <a:ea typeface="Cambria Math" panose="02040503050406030204" pitchFamily="18" charset="0"/>
                      </a:rPr>
                      <m:t> </m:t>
                    </m:r>
                  </m:oMath>
                </a14:m>
                <a:r>
                  <a:rPr lang="hu-HU" dirty="0"/>
                  <a:t>Ezek szerint hosszú távon az esetek harmadában 300, két harmadában 400 forint az alma. Az átlagár:</a:t>
                </a:r>
                <a14:m>
                  <m:oMath xmlns:m="http://schemas.openxmlformats.org/officeDocument/2006/math">
                    <m:f>
                      <m:fPr>
                        <m:ctrlPr>
                          <a:rPr lang="hu-HU" i="1" smtClean="0">
                            <a:latin typeface="Cambria Math" panose="02040503050406030204" pitchFamily="18" charset="0"/>
                          </a:rPr>
                        </m:ctrlPr>
                      </m:fPr>
                      <m:num>
                        <m:r>
                          <a:rPr lang="hu-HU" b="0" i="1" smtClean="0">
                            <a:latin typeface="Cambria Math" panose="02040503050406030204" pitchFamily="18" charset="0"/>
                          </a:rPr>
                          <m:t>1</m:t>
                        </m:r>
                      </m:num>
                      <m:den>
                        <m:r>
                          <a:rPr lang="hu-HU" b="0" i="1" smtClean="0">
                            <a:latin typeface="Cambria Math" panose="02040503050406030204" pitchFamily="18" charset="0"/>
                          </a:rPr>
                          <m:t>3</m:t>
                        </m:r>
                      </m:den>
                    </m:f>
                    <m:r>
                      <a:rPr lang="hu-HU" i="1" smtClean="0">
                        <a:latin typeface="Cambria Math" panose="02040503050406030204" pitchFamily="18" charset="0"/>
                        <a:ea typeface="Cambria Math" panose="02040503050406030204" pitchFamily="18" charset="0"/>
                      </a:rPr>
                      <m:t>∙</m:t>
                    </m:r>
                    <m:r>
                      <a:rPr lang="hu-HU" b="0" i="1" smtClean="0">
                        <a:latin typeface="Cambria Math" panose="02040503050406030204" pitchFamily="18" charset="0"/>
                        <a:ea typeface="Cambria Math" panose="02040503050406030204" pitchFamily="18" charset="0"/>
                      </a:rPr>
                      <m:t>300+</m:t>
                    </m:r>
                    <m:f>
                      <m:fPr>
                        <m:ctrlPr>
                          <a:rPr lang="hu-HU" b="0" i="1" smtClean="0">
                            <a:latin typeface="Cambria Math" panose="02040503050406030204" pitchFamily="18" charset="0"/>
                            <a:ea typeface="Cambria Math" panose="02040503050406030204" pitchFamily="18" charset="0"/>
                          </a:rPr>
                        </m:ctrlPr>
                      </m:fPr>
                      <m:num>
                        <m:r>
                          <a:rPr lang="hu-HU" b="0" i="1" smtClean="0">
                            <a:latin typeface="Cambria Math" panose="02040503050406030204" pitchFamily="18" charset="0"/>
                            <a:ea typeface="Cambria Math" panose="02040503050406030204" pitchFamily="18" charset="0"/>
                          </a:rPr>
                          <m:t>2</m:t>
                        </m:r>
                      </m:num>
                      <m:den>
                        <m:r>
                          <a:rPr lang="hu-HU" b="0" i="1" smtClean="0">
                            <a:latin typeface="Cambria Math" panose="02040503050406030204" pitchFamily="18" charset="0"/>
                            <a:ea typeface="Cambria Math" panose="02040503050406030204" pitchFamily="18" charset="0"/>
                          </a:rPr>
                          <m:t>3</m:t>
                        </m:r>
                      </m:den>
                    </m:f>
                    <m:r>
                      <a:rPr lang="hu-HU" b="0" i="1" smtClean="0">
                        <a:latin typeface="Cambria Math" panose="02040503050406030204" pitchFamily="18" charset="0"/>
                        <a:ea typeface="Cambria Math" panose="02040503050406030204" pitchFamily="18" charset="0"/>
                      </a:rPr>
                      <m:t>∙400=366,7</m:t>
                    </m:r>
                  </m:oMath>
                </a14:m>
                <a:endParaRPr lang="hu-HU" dirty="0"/>
              </a:p>
            </p:txBody>
          </p:sp>
        </mc:Choice>
        <mc:Fallback>
          <p:sp>
            <p:nvSpPr>
              <p:cNvPr id="3" name="Tartalom helye 2">
                <a:extLst>
                  <a:ext uri="{FF2B5EF4-FFF2-40B4-BE49-F238E27FC236}">
                    <a16:creationId xmlns:a16="http://schemas.microsoft.com/office/drawing/2014/main" id="{4B699030-50BB-48E6-AD10-D8C626D77529}"/>
                  </a:ext>
                </a:extLst>
              </p:cNvPr>
              <p:cNvSpPr>
                <a:spLocks noGrp="1" noRot="1" noChangeAspect="1" noMove="1" noResize="1" noEditPoints="1" noAdjustHandles="1" noChangeArrowheads="1" noChangeShapeType="1" noTextEdit="1"/>
              </p:cNvSpPr>
              <p:nvPr>
                <p:ph idx="1"/>
              </p:nvPr>
            </p:nvSpPr>
            <p:spPr>
              <a:blipFill>
                <a:blip r:embed="rId2"/>
                <a:stretch>
                  <a:fillRect l="-1217" t="-3081" r="-1101"/>
                </a:stretch>
              </a:blipFill>
            </p:spPr>
            <p:txBody>
              <a:bodyPr/>
              <a:lstStyle/>
              <a:p>
                <a:r>
                  <a:rPr lang="hu-HU">
                    <a:noFill/>
                  </a:rPr>
                  <a:t> </a:t>
                </a:r>
              </a:p>
            </p:txBody>
          </p:sp>
        </mc:Fallback>
      </mc:AlternateContent>
    </p:spTree>
    <p:extLst>
      <p:ext uri="{BB962C8B-B14F-4D97-AF65-F5344CB8AC3E}">
        <p14:creationId xmlns:p14="http://schemas.microsoft.com/office/powerpoint/2010/main" val="23867614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DDA941A-1937-4E76-B718-1DCF258BF77F}"/>
              </a:ext>
            </a:extLst>
          </p:cNvPr>
          <p:cNvSpPr>
            <a:spLocks noGrp="1"/>
          </p:cNvSpPr>
          <p:nvPr>
            <p:ph type="title"/>
          </p:nvPr>
        </p:nvSpPr>
        <p:spPr/>
        <p:txBody>
          <a:bodyPr/>
          <a:lstStyle/>
          <a:p>
            <a:r>
              <a:rPr lang="hu-HU" dirty="0"/>
              <a:t>Mennyit kell várni az olcsó almára?</a:t>
            </a:r>
          </a:p>
        </p:txBody>
      </p:sp>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D0C08F7A-B8AC-423E-97E5-EE1262B625E1}"/>
                  </a:ext>
                </a:extLst>
              </p:cNvPr>
              <p:cNvSpPr>
                <a:spLocks noGrp="1"/>
              </p:cNvSpPr>
              <p:nvPr>
                <p:ph idx="1"/>
              </p:nvPr>
            </p:nvSpPr>
            <p:spPr/>
            <p:txBody>
              <a:bodyPr/>
              <a:lstStyle/>
              <a:p>
                <a:r>
                  <a:rPr lang="hu-HU" dirty="0"/>
                  <a:t>Itt az a kérdés, hogy ha a 2.állapotban vagyunk, azaz 400 forint az alma, akkor várhatóan hány napnak kell eltelnie mire először bekövetkezik az 1. állapot, azaz 300 forint lesz az ár. Tehát </a:t>
                </a:r>
                <a14:m>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𝑚</m:t>
                        </m:r>
                      </m:e>
                      <m:sub>
                        <m:r>
                          <a:rPr lang="hu-HU" b="0" i="1" smtClean="0">
                            <a:latin typeface="Cambria Math" panose="02040503050406030204" pitchFamily="18" charset="0"/>
                          </a:rPr>
                          <m:t>21</m:t>
                        </m:r>
                      </m:sub>
                    </m:sSub>
                  </m:oMath>
                </a14:m>
                <a:r>
                  <a:rPr lang="hu-HU" dirty="0"/>
                  <a:t> a kérdés. Az </a:t>
                </a:r>
                <a14:m>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𝑚</m:t>
                        </m:r>
                      </m:e>
                      <m:sub>
                        <m:r>
                          <a:rPr lang="hu-HU" b="0" i="1" smtClean="0">
                            <a:latin typeface="Cambria Math" panose="02040503050406030204" pitchFamily="18" charset="0"/>
                          </a:rPr>
                          <m:t>𝑖𝑗</m:t>
                        </m:r>
                      </m:sub>
                    </m:sSub>
                  </m:oMath>
                </a14:m>
                <a:r>
                  <a:rPr lang="hu-HU" dirty="0"/>
                  <a:t>-re adott képletet használva:</a:t>
                </a:r>
              </a:p>
              <a:p>
                <a:pPr marL="0" indent="0" algn="ctr">
                  <a:buNone/>
                </a:pPr>
                <a14:m>
                  <m:oMathPara xmlns:m="http://schemas.openxmlformats.org/officeDocument/2006/math">
                    <m:oMathParaPr>
                      <m:jc m:val="centerGroup"/>
                    </m:oMathParaPr>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𝑚</m:t>
                          </m:r>
                        </m:e>
                        <m:sub>
                          <m:r>
                            <a:rPr lang="hu-HU" b="0" i="1" smtClean="0">
                              <a:latin typeface="Cambria Math" panose="02040503050406030204" pitchFamily="18" charset="0"/>
                            </a:rPr>
                            <m:t>21</m:t>
                          </m:r>
                        </m:sub>
                      </m:sSub>
                      <m:r>
                        <a:rPr lang="hu-HU" b="0" i="1" smtClean="0">
                          <a:latin typeface="Cambria Math" panose="02040503050406030204" pitchFamily="18" charset="0"/>
                        </a:rPr>
                        <m:t>=1+</m:t>
                      </m:r>
                      <m:sSub>
                        <m:sSubPr>
                          <m:ctrlPr>
                            <a:rPr lang="hu-HU" b="0" i="1" smtClean="0">
                              <a:latin typeface="Cambria Math" panose="02040503050406030204" pitchFamily="18" charset="0"/>
                            </a:rPr>
                          </m:ctrlPr>
                        </m:sSubPr>
                        <m:e>
                          <m:r>
                            <a:rPr lang="hu-HU" b="0" i="1" smtClean="0">
                              <a:latin typeface="Cambria Math" panose="02040503050406030204" pitchFamily="18" charset="0"/>
                            </a:rPr>
                            <m:t>𝑝</m:t>
                          </m:r>
                        </m:e>
                        <m:sub>
                          <m:r>
                            <a:rPr lang="hu-HU" b="0" i="1" smtClean="0">
                              <a:latin typeface="Cambria Math" panose="02040503050406030204" pitchFamily="18" charset="0"/>
                            </a:rPr>
                            <m:t>22</m:t>
                          </m:r>
                        </m:sub>
                      </m:sSub>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𝑚</m:t>
                          </m:r>
                        </m:e>
                        <m:sub>
                          <m:r>
                            <a:rPr lang="hu-HU" b="0" i="1" smtClean="0">
                              <a:latin typeface="Cambria Math" panose="02040503050406030204" pitchFamily="18" charset="0"/>
                              <a:ea typeface="Cambria Math" panose="02040503050406030204" pitchFamily="18" charset="0"/>
                            </a:rPr>
                            <m:t>21</m:t>
                          </m:r>
                        </m:sub>
                      </m:sSub>
                    </m:oMath>
                  </m:oMathPara>
                </a14:m>
                <a:endParaRPr lang="hu-HU" dirty="0"/>
              </a:p>
              <a:p>
                <a:pPr marL="0" indent="0" algn="ctr">
                  <a:buNone/>
                </a:pPr>
                <a14:m>
                  <m:oMathPara xmlns:m="http://schemas.openxmlformats.org/officeDocument/2006/math">
                    <m:oMathParaPr>
                      <m:jc m:val="centerGroup"/>
                    </m:oMathParaPr>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𝑚</m:t>
                          </m:r>
                        </m:e>
                        <m:sub>
                          <m:r>
                            <a:rPr lang="hu-HU" b="0" i="1" smtClean="0">
                              <a:latin typeface="Cambria Math" panose="02040503050406030204" pitchFamily="18" charset="0"/>
                            </a:rPr>
                            <m:t>21</m:t>
                          </m:r>
                        </m:sub>
                      </m:sSub>
                      <m:r>
                        <a:rPr lang="hu-HU" b="0" i="1" smtClean="0">
                          <a:latin typeface="Cambria Math" panose="02040503050406030204" pitchFamily="18" charset="0"/>
                        </a:rPr>
                        <m:t>=1+</m:t>
                      </m:r>
                      <m:r>
                        <a:rPr lang="hu-HU" b="0" i="1" smtClean="0">
                          <a:latin typeface="Cambria Math" panose="02040503050406030204" pitchFamily="18" charset="0"/>
                        </a:rPr>
                        <m:t>0,6</m:t>
                      </m:r>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𝑚</m:t>
                          </m:r>
                        </m:e>
                        <m:sub>
                          <m:r>
                            <a:rPr lang="hu-HU" b="0" i="1" smtClean="0">
                              <a:latin typeface="Cambria Math" panose="02040503050406030204" pitchFamily="18" charset="0"/>
                              <a:ea typeface="Cambria Math" panose="02040503050406030204" pitchFamily="18" charset="0"/>
                            </a:rPr>
                            <m:t>21</m:t>
                          </m:r>
                        </m:sub>
                      </m:sSub>
                    </m:oMath>
                  </m:oMathPara>
                </a14:m>
                <a:endParaRPr lang="hu-HU" dirty="0"/>
              </a:p>
              <a:p>
                <a:pPr marL="0" indent="0" algn="ctr">
                  <a:buNone/>
                </a:pPr>
                <a14:m>
                  <m:oMathPara xmlns:m="http://schemas.openxmlformats.org/officeDocument/2006/math">
                    <m:oMathParaPr>
                      <m:jc m:val="centerGroup"/>
                    </m:oMathParaPr>
                    <m:oMath xmlns:m="http://schemas.openxmlformats.org/officeDocument/2006/math">
                      <m:r>
                        <a:rPr lang="hu-HU" b="0" i="1" smtClean="0">
                          <a:latin typeface="Cambria Math" panose="02040503050406030204" pitchFamily="18" charset="0"/>
                        </a:rPr>
                        <m:t>0,4</m:t>
                      </m:r>
                      <m:r>
                        <a:rPr lang="hu-HU" b="0" i="1" smtClean="0">
                          <a:latin typeface="Cambria Math" panose="02040503050406030204" pitchFamily="18" charset="0"/>
                          <a:ea typeface="Cambria Math" panose="02040503050406030204" pitchFamily="18" charset="0"/>
                        </a:rPr>
                        <m:t>∙</m:t>
                      </m:r>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𝑚</m:t>
                          </m:r>
                        </m:e>
                        <m:sub>
                          <m:r>
                            <a:rPr lang="hu-HU" b="0" i="1" smtClean="0">
                              <a:latin typeface="Cambria Math" panose="02040503050406030204" pitchFamily="18" charset="0"/>
                              <a:ea typeface="Cambria Math" panose="02040503050406030204" pitchFamily="18" charset="0"/>
                            </a:rPr>
                            <m:t>21</m:t>
                          </m:r>
                        </m:sub>
                      </m:sSub>
                      <m:r>
                        <a:rPr lang="hu-HU" b="0" i="1" smtClean="0">
                          <a:latin typeface="Cambria Math" panose="02040503050406030204" pitchFamily="18" charset="0"/>
                          <a:ea typeface="Cambria Math" panose="02040503050406030204" pitchFamily="18" charset="0"/>
                        </a:rPr>
                        <m:t>=1</m:t>
                      </m:r>
                    </m:oMath>
                  </m:oMathPara>
                </a14:m>
                <a:endParaRPr lang="hu-HU" b="0" dirty="0">
                  <a:ea typeface="Cambria Math" panose="02040503050406030204" pitchFamily="18" charset="0"/>
                </a:endParaRPr>
              </a:p>
              <a:p>
                <a:pPr marL="0" indent="0" algn="ctr">
                  <a:buNone/>
                </a:pPr>
                <a14:m>
                  <m:oMathPara xmlns:m="http://schemas.openxmlformats.org/officeDocument/2006/math">
                    <m:oMathParaPr>
                      <m:jc m:val="centerGroup"/>
                    </m:oMathParaPr>
                    <m:oMath xmlns:m="http://schemas.openxmlformats.org/officeDocument/2006/math">
                      <m:sSub>
                        <m:sSubPr>
                          <m:ctrlPr>
                            <a:rPr lang="hu-HU" b="0" i="1" smtClean="0">
                              <a:latin typeface="Cambria Math" panose="02040503050406030204" pitchFamily="18" charset="0"/>
                              <a:ea typeface="Cambria Math" panose="02040503050406030204" pitchFamily="18" charset="0"/>
                            </a:rPr>
                          </m:ctrlPr>
                        </m:sSubPr>
                        <m:e>
                          <m:r>
                            <a:rPr lang="hu-HU" b="0" i="1" smtClean="0">
                              <a:latin typeface="Cambria Math" panose="02040503050406030204" pitchFamily="18" charset="0"/>
                              <a:ea typeface="Cambria Math" panose="02040503050406030204" pitchFamily="18" charset="0"/>
                            </a:rPr>
                            <m:t>𝑚</m:t>
                          </m:r>
                        </m:e>
                        <m:sub>
                          <m:r>
                            <a:rPr lang="hu-HU" b="0" i="1" smtClean="0">
                              <a:latin typeface="Cambria Math" panose="02040503050406030204" pitchFamily="18" charset="0"/>
                              <a:ea typeface="Cambria Math" panose="02040503050406030204" pitchFamily="18" charset="0"/>
                            </a:rPr>
                            <m:t>21</m:t>
                          </m:r>
                        </m:sub>
                      </m:sSub>
                      <m:r>
                        <a:rPr lang="hu-HU" b="0" i="1" smtClean="0">
                          <a:latin typeface="Cambria Math" panose="02040503050406030204" pitchFamily="18" charset="0"/>
                          <a:ea typeface="Cambria Math" panose="02040503050406030204" pitchFamily="18" charset="0"/>
                        </a:rPr>
                        <m:t>=2,5</m:t>
                      </m:r>
                    </m:oMath>
                  </m:oMathPara>
                </a14:m>
                <a:endParaRPr lang="hu-HU" b="0" dirty="0">
                  <a:ea typeface="Cambria Math" panose="02040503050406030204" pitchFamily="18" charset="0"/>
                </a:endParaRPr>
              </a:p>
              <a:p>
                <a:pPr marL="0" indent="0">
                  <a:buNone/>
                </a:pPr>
                <a:r>
                  <a:rPr lang="hu-HU" dirty="0">
                    <a:ea typeface="Cambria Math" panose="02040503050406030204" pitchFamily="18" charset="0"/>
                  </a:rPr>
                  <a:t>Ez azt jelenti, hogy átlagosan 2,5 napot kell várnunk, amíg olcsóbban kapjuk az almát.</a:t>
                </a:r>
              </a:p>
              <a:p>
                <a:pPr marL="0" indent="0">
                  <a:buNone/>
                </a:pPr>
                <a:endParaRPr lang="hu-HU" b="0" dirty="0">
                  <a:ea typeface="Cambria Math" panose="02040503050406030204" pitchFamily="18" charset="0"/>
                </a:endParaRPr>
              </a:p>
              <a:p>
                <a:pPr algn="ctr"/>
                <a:endParaRPr lang="hu-HU" dirty="0"/>
              </a:p>
            </p:txBody>
          </p:sp>
        </mc:Choice>
        <mc:Fallback>
          <p:sp>
            <p:nvSpPr>
              <p:cNvPr id="3" name="Tartalom helye 2">
                <a:extLst>
                  <a:ext uri="{FF2B5EF4-FFF2-40B4-BE49-F238E27FC236}">
                    <a16:creationId xmlns:a16="http://schemas.microsoft.com/office/drawing/2014/main" id="{D0C08F7A-B8AC-423E-97E5-EE1262B625E1}"/>
                  </a:ext>
                </a:extLst>
              </p:cNvPr>
              <p:cNvSpPr>
                <a:spLocks noGrp="1" noRot="1" noChangeAspect="1" noMove="1" noResize="1" noEditPoints="1" noAdjustHandles="1" noChangeArrowheads="1" noChangeShapeType="1" noTextEdit="1"/>
              </p:cNvSpPr>
              <p:nvPr>
                <p:ph idx="1"/>
              </p:nvPr>
            </p:nvSpPr>
            <p:spPr>
              <a:blipFill>
                <a:blip r:embed="rId2"/>
                <a:stretch>
                  <a:fillRect l="-1217" t="-2241"/>
                </a:stretch>
              </a:blipFill>
            </p:spPr>
            <p:txBody>
              <a:bodyPr/>
              <a:lstStyle/>
              <a:p>
                <a:r>
                  <a:rPr lang="hu-HU">
                    <a:noFill/>
                  </a:rPr>
                  <a:t> </a:t>
                </a:r>
              </a:p>
            </p:txBody>
          </p:sp>
        </mc:Fallback>
      </mc:AlternateContent>
    </p:spTree>
    <p:extLst>
      <p:ext uri="{BB962C8B-B14F-4D97-AF65-F5344CB8AC3E}">
        <p14:creationId xmlns:p14="http://schemas.microsoft.com/office/powerpoint/2010/main" val="39748722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FB79FBB-EE5F-47ED-B068-5CA378D28948}"/>
              </a:ext>
            </a:extLst>
          </p:cNvPr>
          <p:cNvSpPr>
            <a:spLocks noGrp="1"/>
          </p:cNvSpPr>
          <p:nvPr>
            <p:ph type="title"/>
          </p:nvPr>
        </p:nvSpPr>
        <p:spPr/>
        <p:txBody>
          <a:bodyPr/>
          <a:lstStyle/>
          <a:p>
            <a:r>
              <a:rPr lang="hu-HU" dirty="0"/>
              <a:t>Köszönöm a figyelmet!</a:t>
            </a:r>
          </a:p>
        </p:txBody>
      </p:sp>
      <p:pic>
        <p:nvPicPr>
          <p:cNvPr id="4" name="Tartalom helye 4" descr="A képen férfi látható&#10;&#10;Automatikusan generált leírás">
            <a:extLst>
              <a:ext uri="{FF2B5EF4-FFF2-40B4-BE49-F238E27FC236}">
                <a16:creationId xmlns:a16="http://schemas.microsoft.com/office/drawing/2014/main" id="{CE839439-CC9C-471A-94D6-E8A0B36FCFCA}"/>
              </a:ext>
            </a:extLst>
          </p:cNvPr>
          <p:cNvPicPr>
            <a:picLocks noChangeAspect="1"/>
          </p:cNvPicPr>
          <p:nvPr/>
        </p:nvPicPr>
        <p:blipFill>
          <a:blip r:embed="rId2"/>
          <a:stretch>
            <a:fillRect/>
          </a:stretch>
        </p:blipFill>
        <p:spPr>
          <a:xfrm>
            <a:off x="-2818" y="1425677"/>
            <a:ext cx="1666568" cy="1666568"/>
          </a:xfrm>
          <a:prstGeom prst="rect">
            <a:avLst/>
          </a:prstGeom>
        </p:spPr>
      </p:pic>
      <p:pic>
        <p:nvPicPr>
          <p:cNvPr id="5" name="Kép 4">
            <a:extLst>
              <a:ext uri="{FF2B5EF4-FFF2-40B4-BE49-F238E27FC236}">
                <a16:creationId xmlns:a16="http://schemas.microsoft.com/office/drawing/2014/main" id="{884E1328-F505-41AC-99BE-2D6AA1C5542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081516" y="5779806"/>
            <a:ext cx="852463" cy="860400"/>
          </a:xfrm>
          <a:prstGeom prst="rect">
            <a:avLst/>
          </a:prstGeom>
        </p:spPr>
      </p:pic>
    </p:spTree>
    <p:extLst>
      <p:ext uri="{BB962C8B-B14F-4D97-AF65-F5344CB8AC3E}">
        <p14:creationId xmlns:p14="http://schemas.microsoft.com/office/powerpoint/2010/main" val="116749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p:txBody>
          <a:bodyPr/>
          <a:lstStyle/>
          <a:p>
            <a:r>
              <a:rPr lang="hu-HU" dirty="0"/>
              <a:t>Az átmenetvalószínűség mátrix</a:t>
            </a:r>
          </a:p>
        </p:txBody>
      </p:sp>
      <mc:AlternateContent xmlns:mc="http://schemas.openxmlformats.org/markup-compatibility/2006">
        <mc:Choice xmlns:a14="http://schemas.microsoft.com/office/drawing/2010/main" Requires="a14">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p:txBody>
              <a:bodyPr>
                <a:normAutofit/>
              </a:bodyPr>
              <a:lstStyle/>
              <a:p>
                <a:endParaRPr lang="hu-HU" dirty="0"/>
              </a:p>
              <a:p>
                <a14:m>
                  <m:oMath xmlns:m="http://schemas.openxmlformats.org/officeDocument/2006/math">
                    <m:r>
                      <m:rPr>
                        <m:sty m:val="p"/>
                      </m:rPr>
                      <a:rPr lang="hu-HU">
                        <a:latin typeface="Cambria Math" panose="02040503050406030204" pitchFamily="18" charset="0"/>
                      </a:rPr>
                      <m:t>P</m:t>
                    </m:r>
                    <m:r>
                      <a:rPr lang="hu-HU" i="1">
                        <a:latin typeface="Cambria Math" panose="02040503050406030204" pitchFamily="18" charset="0"/>
                      </a:rPr>
                      <m:t>=</m:t>
                    </m:r>
                    <m:d>
                      <m:dPr>
                        <m:begChr m:val="["/>
                        <m:endChr m:val="]"/>
                        <m:ctrlPr>
                          <a:rPr lang="hu-HU" i="1">
                            <a:latin typeface="Cambria Math" panose="02040503050406030204" pitchFamily="18" charset="0"/>
                          </a:rPr>
                        </m:ctrlPr>
                      </m:dPr>
                      <m:e>
                        <m:m>
                          <m:mPr>
                            <m:mcs>
                              <m:mc>
                                <m:mcPr>
                                  <m:count m:val="4"/>
                                  <m:mcJc m:val="center"/>
                                </m:mcPr>
                              </m:mc>
                            </m:mcs>
                            <m:ctrlPr>
                              <a:rPr lang="hu-HU" i="1">
                                <a:latin typeface="Cambria Math" panose="02040503050406030204" pitchFamily="18" charset="0"/>
                              </a:rPr>
                            </m:ctrlPr>
                          </m:mPr>
                          <m:mr>
                            <m:e>
                              <m:sSub>
                                <m:sSubPr>
                                  <m:ctrlPr>
                                    <a:rPr lang="hu-HU" i="1">
                                      <a:latin typeface="Cambria Math" panose="02040503050406030204" pitchFamily="18" charset="0"/>
                                    </a:rPr>
                                  </m:ctrlPr>
                                </m:sSubPr>
                                <m:e>
                                  <m:r>
                                    <m:rPr>
                                      <m:sty m:val="p"/>
                                    </m:rPr>
                                    <a:rPr lang="hu-HU">
                                      <a:latin typeface="Cambria Math" panose="02040503050406030204" pitchFamily="18" charset="0"/>
                                    </a:rPr>
                                    <m:t>p</m:t>
                                  </m:r>
                                </m:e>
                                <m:sub>
                                  <m:r>
                                    <a:rPr lang="hu-HU" i="1">
                                      <a:latin typeface="Cambria Math" panose="02040503050406030204" pitchFamily="18" charset="0"/>
                                    </a:rPr>
                                    <m:t>11</m:t>
                                  </m:r>
                                </m:sub>
                              </m:sSub>
                            </m:e>
                            <m:e>
                              <m:sSub>
                                <m:sSubPr>
                                  <m:ctrlPr>
                                    <a:rPr lang="hu-HU" i="1">
                                      <a:latin typeface="Cambria Math" panose="02040503050406030204" pitchFamily="18" charset="0"/>
                                    </a:rPr>
                                  </m:ctrlPr>
                                </m:sSubPr>
                                <m:e>
                                  <m:r>
                                    <m:rPr>
                                      <m:sty m:val="p"/>
                                    </m:rPr>
                                    <a:rPr lang="hu-HU">
                                      <a:latin typeface="Cambria Math" panose="02040503050406030204" pitchFamily="18" charset="0"/>
                                    </a:rPr>
                                    <m:t>p</m:t>
                                  </m:r>
                                </m:e>
                                <m:sub>
                                  <m:r>
                                    <a:rPr lang="hu-HU" i="1">
                                      <a:latin typeface="Cambria Math" panose="02040503050406030204" pitchFamily="18" charset="0"/>
                                    </a:rPr>
                                    <m:t>12</m:t>
                                  </m:r>
                                </m:sub>
                              </m:sSub>
                            </m:e>
                            <m:e>
                              <m:r>
                                <a:rPr lang="hu-HU">
                                  <a:latin typeface="Cambria Math" panose="02040503050406030204" pitchFamily="18" charset="0"/>
                                </a:rPr>
                                <m:t>⋯</m:t>
                              </m:r>
                            </m:e>
                            <m:e>
                              <m:sSub>
                                <m:sSubPr>
                                  <m:ctrlPr>
                                    <a:rPr lang="hu-HU" i="1">
                                      <a:latin typeface="Cambria Math" panose="02040503050406030204" pitchFamily="18" charset="0"/>
                                    </a:rPr>
                                  </m:ctrlPr>
                                </m:sSubPr>
                                <m:e>
                                  <m:r>
                                    <m:rPr>
                                      <m:sty m:val="p"/>
                                    </m:rPr>
                                    <a:rPr lang="hu-HU">
                                      <a:latin typeface="Cambria Math" panose="02040503050406030204" pitchFamily="18" charset="0"/>
                                    </a:rPr>
                                    <m:t>p</m:t>
                                  </m:r>
                                </m:e>
                                <m:sub>
                                  <m:r>
                                    <a:rPr lang="hu-HU" i="1">
                                      <a:latin typeface="Cambria Math" panose="02040503050406030204" pitchFamily="18" charset="0"/>
                                    </a:rPr>
                                    <m:t>1</m:t>
                                  </m:r>
                                  <m:r>
                                    <m:rPr>
                                      <m:sty m:val="p"/>
                                    </m:rPr>
                                    <a:rPr lang="hu-HU">
                                      <a:latin typeface="Cambria Math" panose="02040503050406030204" pitchFamily="18" charset="0"/>
                                    </a:rPr>
                                    <m:t>s</m:t>
                                  </m:r>
                                </m:sub>
                              </m:sSub>
                            </m:e>
                          </m:mr>
                          <m:mr>
                            <m:e>
                              <m:sSub>
                                <m:sSubPr>
                                  <m:ctrlPr>
                                    <a:rPr lang="hu-HU" i="1">
                                      <a:latin typeface="Cambria Math" panose="02040503050406030204" pitchFamily="18" charset="0"/>
                                    </a:rPr>
                                  </m:ctrlPr>
                                </m:sSubPr>
                                <m:e>
                                  <m:r>
                                    <m:rPr>
                                      <m:sty m:val="p"/>
                                    </m:rPr>
                                    <a:rPr lang="hu-HU">
                                      <a:latin typeface="Cambria Math" panose="02040503050406030204" pitchFamily="18" charset="0"/>
                                    </a:rPr>
                                    <m:t>p</m:t>
                                  </m:r>
                                </m:e>
                                <m:sub>
                                  <m:r>
                                    <a:rPr lang="hu-HU" i="1">
                                      <a:latin typeface="Cambria Math" panose="02040503050406030204" pitchFamily="18" charset="0"/>
                                    </a:rPr>
                                    <m:t>21</m:t>
                                  </m:r>
                                </m:sub>
                              </m:sSub>
                            </m:e>
                            <m:e>
                              <m:sSub>
                                <m:sSubPr>
                                  <m:ctrlPr>
                                    <a:rPr lang="hu-HU" i="1">
                                      <a:latin typeface="Cambria Math" panose="02040503050406030204" pitchFamily="18" charset="0"/>
                                    </a:rPr>
                                  </m:ctrlPr>
                                </m:sSubPr>
                                <m:e>
                                  <m:r>
                                    <m:rPr>
                                      <m:sty m:val="p"/>
                                    </m:rPr>
                                    <a:rPr lang="hu-HU">
                                      <a:latin typeface="Cambria Math" panose="02040503050406030204" pitchFamily="18" charset="0"/>
                                    </a:rPr>
                                    <m:t>p</m:t>
                                  </m:r>
                                </m:e>
                                <m:sub>
                                  <m:r>
                                    <a:rPr lang="hu-HU" i="1">
                                      <a:latin typeface="Cambria Math" panose="02040503050406030204" pitchFamily="18" charset="0"/>
                                    </a:rPr>
                                    <m:t>22</m:t>
                                  </m:r>
                                </m:sub>
                              </m:sSub>
                            </m:e>
                            <m:e>
                              <m:r>
                                <a:rPr lang="hu-HU">
                                  <a:latin typeface="Cambria Math" panose="02040503050406030204" pitchFamily="18" charset="0"/>
                                </a:rPr>
                                <m:t>⋯</m:t>
                              </m:r>
                            </m:e>
                            <m:e>
                              <m:sSub>
                                <m:sSubPr>
                                  <m:ctrlPr>
                                    <a:rPr lang="hu-HU" i="1">
                                      <a:latin typeface="Cambria Math" panose="02040503050406030204" pitchFamily="18" charset="0"/>
                                    </a:rPr>
                                  </m:ctrlPr>
                                </m:sSubPr>
                                <m:e>
                                  <m:r>
                                    <m:rPr>
                                      <m:sty m:val="p"/>
                                    </m:rPr>
                                    <a:rPr lang="hu-HU">
                                      <a:latin typeface="Cambria Math" panose="02040503050406030204" pitchFamily="18" charset="0"/>
                                    </a:rPr>
                                    <m:t>p</m:t>
                                  </m:r>
                                </m:e>
                                <m:sub>
                                  <m:r>
                                    <a:rPr lang="hu-HU" i="1">
                                      <a:latin typeface="Cambria Math" panose="02040503050406030204" pitchFamily="18" charset="0"/>
                                    </a:rPr>
                                    <m:t>2</m:t>
                                  </m:r>
                                  <m:r>
                                    <m:rPr>
                                      <m:sty m:val="p"/>
                                    </m:rPr>
                                    <a:rPr lang="hu-HU">
                                      <a:latin typeface="Cambria Math" panose="02040503050406030204" pitchFamily="18" charset="0"/>
                                    </a:rPr>
                                    <m:t>s</m:t>
                                  </m:r>
                                </m:sub>
                              </m:sSub>
                            </m:e>
                          </m:mr>
                          <m:mr>
                            <m:e>
                              <m:r>
                                <a:rPr lang="hu-HU">
                                  <a:latin typeface="Cambria Math" panose="02040503050406030204" pitchFamily="18" charset="0"/>
                                </a:rPr>
                                <m:t>⋮</m:t>
                              </m:r>
                            </m:e>
                            <m:e>
                              <m:r>
                                <a:rPr lang="hu-HU">
                                  <a:latin typeface="Cambria Math" panose="02040503050406030204" pitchFamily="18" charset="0"/>
                                </a:rPr>
                                <m:t>⋮</m:t>
                              </m:r>
                            </m:e>
                            <m:e>
                              <m:r>
                                <a:rPr lang="hu-HU" i="1">
                                  <a:latin typeface="Cambria Math" panose="02040503050406030204" pitchFamily="18" charset="0"/>
                                </a:rPr>
                                <m:t> </m:t>
                              </m:r>
                            </m:e>
                            <m:e>
                              <m:r>
                                <a:rPr lang="hu-HU">
                                  <a:latin typeface="Cambria Math" panose="02040503050406030204" pitchFamily="18" charset="0"/>
                                </a:rPr>
                                <m:t>⋮</m:t>
                              </m:r>
                            </m:e>
                          </m:mr>
                          <m:mr>
                            <m:e>
                              <m:sSub>
                                <m:sSubPr>
                                  <m:ctrlPr>
                                    <a:rPr lang="hu-HU" i="1">
                                      <a:latin typeface="Cambria Math" panose="02040503050406030204" pitchFamily="18" charset="0"/>
                                    </a:rPr>
                                  </m:ctrlPr>
                                </m:sSubPr>
                                <m:e>
                                  <m:r>
                                    <m:rPr>
                                      <m:sty m:val="p"/>
                                    </m:rPr>
                                    <a:rPr lang="hu-HU">
                                      <a:latin typeface="Cambria Math" panose="02040503050406030204" pitchFamily="18" charset="0"/>
                                    </a:rPr>
                                    <m:t>p</m:t>
                                  </m:r>
                                </m:e>
                                <m:sub>
                                  <m:r>
                                    <m:rPr>
                                      <m:sty m:val="p"/>
                                    </m:rPr>
                                    <a:rPr lang="hu-HU">
                                      <a:latin typeface="Cambria Math" panose="02040503050406030204" pitchFamily="18" charset="0"/>
                                    </a:rPr>
                                    <m:t>s</m:t>
                                  </m:r>
                                  <m:r>
                                    <a:rPr lang="hu-HU" i="1">
                                      <a:latin typeface="Cambria Math" panose="02040503050406030204" pitchFamily="18" charset="0"/>
                                    </a:rPr>
                                    <m:t>1</m:t>
                                  </m:r>
                                </m:sub>
                              </m:sSub>
                            </m:e>
                            <m:e>
                              <m:sSub>
                                <m:sSubPr>
                                  <m:ctrlPr>
                                    <a:rPr lang="hu-HU" i="1">
                                      <a:latin typeface="Cambria Math" panose="02040503050406030204" pitchFamily="18" charset="0"/>
                                    </a:rPr>
                                  </m:ctrlPr>
                                </m:sSubPr>
                                <m:e>
                                  <m:r>
                                    <m:rPr>
                                      <m:sty m:val="p"/>
                                    </m:rPr>
                                    <a:rPr lang="hu-HU">
                                      <a:latin typeface="Cambria Math" panose="02040503050406030204" pitchFamily="18" charset="0"/>
                                    </a:rPr>
                                    <m:t>p</m:t>
                                  </m:r>
                                </m:e>
                                <m:sub>
                                  <m:r>
                                    <m:rPr>
                                      <m:sty m:val="p"/>
                                    </m:rPr>
                                    <a:rPr lang="hu-HU">
                                      <a:latin typeface="Cambria Math" panose="02040503050406030204" pitchFamily="18" charset="0"/>
                                    </a:rPr>
                                    <m:t>s</m:t>
                                  </m:r>
                                  <m:r>
                                    <a:rPr lang="hu-HU" i="1">
                                      <a:latin typeface="Cambria Math" panose="02040503050406030204" pitchFamily="18" charset="0"/>
                                    </a:rPr>
                                    <m:t>2</m:t>
                                  </m:r>
                                </m:sub>
                              </m:sSub>
                            </m:e>
                            <m:e>
                              <m:r>
                                <a:rPr lang="hu-HU">
                                  <a:latin typeface="Cambria Math" panose="02040503050406030204" pitchFamily="18" charset="0"/>
                                </a:rPr>
                                <m:t>⋯</m:t>
                              </m:r>
                            </m:e>
                            <m:e>
                              <m:sSub>
                                <m:sSubPr>
                                  <m:ctrlPr>
                                    <a:rPr lang="hu-HU" i="1">
                                      <a:latin typeface="Cambria Math" panose="02040503050406030204" pitchFamily="18" charset="0"/>
                                    </a:rPr>
                                  </m:ctrlPr>
                                </m:sSubPr>
                                <m:e>
                                  <m:r>
                                    <m:rPr>
                                      <m:sty m:val="p"/>
                                    </m:rPr>
                                    <a:rPr lang="hu-HU">
                                      <a:latin typeface="Cambria Math" panose="02040503050406030204" pitchFamily="18" charset="0"/>
                                    </a:rPr>
                                    <m:t>p</m:t>
                                  </m:r>
                                </m:e>
                                <m:sub>
                                  <m:r>
                                    <m:rPr>
                                      <m:sty m:val="p"/>
                                    </m:rPr>
                                    <a:rPr lang="hu-HU">
                                      <a:latin typeface="Cambria Math" panose="02040503050406030204" pitchFamily="18" charset="0"/>
                                    </a:rPr>
                                    <m:t>ss</m:t>
                                  </m:r>
                                </m:sub>
                              </m:sSub>
                            </m:e>
                          </m:mr>
                        </m:m>
                      </m:e>
                    </m:d>
                  </m:oMath>
                </a14:m>
                <a:endParaRPr lang="hu-HU" dirty="0"/>
              </a:p>
              <a:p>
                <a:endParaRPr lang="hu-HU" dirty="0"/>
              </a:p>
              <a:p>
                <a:r>
                  <a:rPr lang="hu-HU" dirty="0"/>
                  <a:t>Az </a:t>
                </a:r>
                <a14:m>
                  <m:oMath xmlns:m="http://schemas.openxmlformats.org/officeDocument/2006/math">
                    <m:r>
                      <a:rPr lang="hu-HU" b="0" i="1" smtClean="0">
                        <a:latin typeface="Cambria Math" panose="02040503050406030204" pitchFamily="18" charset="0"/>
                      </a:rPr>
                      <m:t>𝑖</m:t>
                    </m:r>
                  </m:oMath>
                </a14:m>
                <a:r>
                  <a:rPr lang="hu-HU" dirty="0"/>
                  <a:t>-</a:t>
                </a:r>
                <a:r>
                  <a:rPr lang="hu-HU" dirty="0" err="1"/>
                  <a:t>ik</a:t>
                </a:r>
                <a:r>
                  <a:rPr lang="hu-HU" dirty="0"/>
                  <a:t> állapot után az </a:t>
                </a:r>
                <a14:m>
                  <m:oMath xmlns:m="http://schemas.openxmlformats.org/officeDocument/2006/math">
                    <m:r>
                      <a:rPr lang="hu-HU" b="0" i="1" smtClean="0">
                        <a:latin typeface="Cambria Math" panose="02040503050406030204" pitchFamily="18" charset="0"/>
                      </a:rPr>
                      <m:t>1., 2., …, </m:t>
                    </m:r>
                    <m:r>
                      <a:rPr lang="hu-HU" b="0" i="1" smtClean="0">
                        <a:latin typeface="Cambria Math" panose="02040503050406030204" pitchFamily="18" charset="0"/>
                      </a:rPr>
                      <m:t>𝑠</m:t>
                    </m:r>
                  </m:oMath>
                </a14:m>
                <a:r>
                  <a:rPr lang="hu-HU" dirty="0"/>
                  <a:t> állapotokból pontosan egy következik be, rendre </a:t>
                </a:r>
                <a14:m>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𝑝</m:t>
                        </m:r>
                      </m:e>
                      <m:sub>
                        <m:r>
                          <a:rPr lang="hu-HU" b="0" i="1" smtClean="0">
                            <a:latin typeface="Cambria Math" panose="02040503050406030204" pitchFamily="18" charset="0"/>
                          </a:rPr>
                          <m:t>𝑖</m:t>
                        </m:r>
                        <m:r>
                          <a:rPr lang="hu-HU" b="0" i="1" smtClean="0">
                            <a:latin typeface="Cambria Math" panose="02040503050406030204" pitchFamily="18" charset="0"/>
                          </a:rPr>
                          <m:t>1</m:t>
                        </m:r>
                      </m:sub>
                    </m:sSub>
                    <m:r>
                      <a:rPr lang="hu-HU" b="0" i="1" smtClean="0">
                        <a:latin typeface="Cambria Math" panose="02040503050406030204" pitchFamily="18" charset="0"/>
                      </a:rPr>
                      <m:t>,</m:t>
                    </m:r>
                    <m:sSub>
                      <m:sSubPr>
                        <m:ctrlPr>
                          <a:rPr lang="hu-HU" b="0" i="1" smtClean="0">
                            <a:latin typeface="Cambria Math" panose="02040503050406030204" pitchFamily="18" charset="0"/>
                          </a:rPr>
                        </m:ctrlPr>
                      </m:sSubPr>
                      <m:e>
                        <m:r>
                          <a:rPr lang="hu-HU" b="0" i="1" smtClean="0">
                            <a:latin typeface="Cambria Math" panose="02040503050406030204" pitchFamily="18" charset="0"/>
                          </a:rPr>
                          <m:t>𝑝</m:t>
                        </m:r>
                      </m:e>
                      <m:sub>
                        <m:r>
                          <a:rPr lang="hu-HU" b="0" i="1" smtClean="0">
                            <a:latin typeface="Cambria Math" panose="02040503050406030204" pitchFamily="18" charset="0"/>
                          </a:rPr>
                          <m:t>𝑖</m:t>
                        </m:r>
                        <m:r>
                          <a:rPr lang="hu-HU" b="0" i="1" smtClean="0">
                            <a:latin typeface="Cambria Math" panose="02040503050406030204" pitchFamily="18" charset="0"/>
                          </a:rPr>
                          <m:t>2</m:t>
                        </m:r>
                      </m:sub>
                    </m:sSub>
                    <m:r>
                      <a:rPr lang="hu-HU" b="0" i="1" smtClean="0">
                        <a:latin typeface="Cambria Math" panose="02040503050406030204" pitchFamily="18" charset="0"/>
                      </a:rPr>
                      <m:t>,…, </m:t>
                    </m:r>
                    <m:sSub>
                      <m:sSubPr>
                        <m:ctrlPr>
                          <a:rPr lang="hu-HU" b="0" i="1" smtClean="0">
                            <a:latin typeface="Cambria Math" panose="02040503050406030204" pitchFamily="18" charset="0"/>
                          </a:rPr>
                        </m:ctrlPr>
                      </m:sSubPr>
                      <m:e>
                        <m:r>
                          <a:rPr lang="hu-HU" b="0" i="1" smtClean="0">
                            <a:latin typeface="Cambria Math" panose="02040503050406030204" pitchFamily="18" charset="0"/>
                          </a:rPr>
                          <m:t>𝑝</m:t>
                        </m:r>
                      </m:e>
                      <m:sub>
                        <m:r>
                          <a:rPr lang="hu-HU" b="0" i="1" smtClean="0">
                            <a:latin typeface="Cambria Math" panose="02040503050406030204" pitchFamily="18" charset="0"/>
                          </a:rPr>
                          <m:t>𝑖𝑠</m:t>
                        </m:r>
                      </m:sub>
                    </m:sSub>
                  </m:oMath>
                </a14:m>
                <a:r>
                  <a:rPr lang="hu-HU" dirty="0"/>
                  <a:t> valószínűséggel, így  </a:t>
                </a:r>
                <a14:m>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𝑝</m:t>
                        </m:r>
                      </m:e>
                      <m:sub>
                        <m:r>
                          <a:rPr lang="hu-HU" b="0" i="1" smtClean="0">
                            <a:latin typeface="Cambria Math" panose="02040503050406030204" pitchFamily="18" charset="0"/>
                          </a:rPr>
                          <m:t>𝑖</m:t>
                        </m:r>
                        <m:r>
                          <a:rPr lang="hu-HU" b="0" i="1" smtClean="0">
                            <a:latin typeface="Cambria Math" panose="02040503050406030204" pitchFamily="18" charset="0"/>
                          </a:rPr>
                          <m:t>1</m:t>
                        </m:r>
                      </m:sub>
                    </m:sSub>
                    <m:r>
                      <a:rPr lang="hu-HU" b="0" i="1" smtClean="0">
                        <a:latin typeface="Cambria Math" panose="02040503050406030204" pitchFamily="18" charset="0"/>
                      </a:rPr>
                      <m:t>+</m:t>
                    </m:r>
                    <m:sSub>
                      <m:sSubPr>
                        <m:ctrlPr>
                          <a:rPr lang="hu-HU" b="0" i="1" smtClean="0">
                            <a:latin typeface="Cambria Math" panose="02040503050406030204" pitchFamily="18" charset="0"/>
                          </a:rPr>
                        </m:ctrlPr>
                      </m:sSubPr>
                      <m:e>
                        <m:r>
                          <a:rPr lang="hu-HU" b="0" i="1" smtClean="0">
                            <a:latin typeface="Cambria Math" panose="02040503050406030204" pitchFamily="18" charset="0"/>
                          </a:rPr>
                          <m:t>𝑝</m:t>
                        </m:r>
                      </m:e>
                      <m:sub>
                        <m:r>
                          <a:rPr lang="hu-HU" b="0" i="1" smtClean="0">
                            <a:latin typeface="Cambria Math" panose="02040503050406030204" pitchFamily="18" charset="0"/>
                          </a:rPr>
                          <m:t>𝑖</m:t>
                        </m:r>
                        <m:r>
                          <a:rPr lang="hu-HU" b="0" i="1" smtClean="0">
                            <a:latin typeface="Cambria Math" panose="02040503050406030204" pitchFamily="18" charset="0"/>
                          </a:rPr>
                          <m:t>2</m:t>
                        </m:r>
                      </m:sub>
                    </m:sSub>
                    <m:r>
                      <a:rPr lang="hu-HU" b="0" i="1" smtClean="0">
                        <a:latin typeface="Cambria Math" panose="02040503050406030204" pitchFamily="18" charset="0"/>
                      </a:rPr>
                      <m:t>++…+</m:t>
                    </m:r>
                    <m:sSub>
                      <m:sSubPr>
                        <m:ctrlPr>
                          <a:rPr lang="hu-HU" b="0" i="1" smtClean="0">
                            <a:latin typeface="Cambria Math" panose="02040503050406030204" pitchFamily="18" charset="0"/>
                          </a:rPr>
                        </m:ctrlPr>
                      </m:sSubPr>
                      <m:e>
                        <m:r>
                          <a:rPr lang="hu-HU" b="0" i="1" smtClean="0">
                            <a:latin typeface="Cambria Math" panose="02040503050406030204" pitchFamily="18" charset="0"/>
                          </a:rPr>
                          <m:t>𝑝</m:t>
                        </m:r>
                      </m:e>
                      <m:sub>
                        <m:r>
                          <a:rPr lang="hu-HU" b="0" i="1" smtClean="0">
                            <a:latin typeface="Cambria Math" panose="02040503050406030204" pitchFamily="18" charset="0"/>
                          </a:rPr>
                          <m:t>𝑖𝑠</m:t>
                        </m:r>
                      </m:sub>
                    </m:sSub>
                    <m:r>
                      <a:rPr lang="hu-HU" b="0" i="1" smtClean="0">
                        <a:latin typeface="Cambria Math" panose="02040503050406030204" pitchFamily="18" charset="0"/>
                      </a:rPr>
                      <m:t>=1</m:t>
                    </m:r>
                  </m:oMath>
                </a14:m>
                <a:r>
                  <a:rPr lang="hu-HU" dirty="0"/>
                  <a:t>, </a:t>
                </a:r>
                <a:r>
                  <a:rPr lang="hu-HU" b="1" dirty="0"/>
                  <a:t>tehát </a:t>
                </a:r>
                <a14:m>
                  <m:oMath xmlns:m="http://schemas.openxmlformats.org/officeDocument/2006/math">
                    <m:r>
                      <a:rPr lang="hu-HU" b="1" i="1" smtClean="0">
                        <a:latin typeface="Cambria Math" panose="02040503050406030204" pitchFamily="18" charset="0"/>
                      </a:rPr>
                      <m:t>𝑷</m:t>
                    </m:r>
                  </m:oMath>
                </a14:m>
                <a:r>
                  <a:rPr lang="hu-HU" b="1" dirty="0"/>
                  <a:t> minden sorában az elemek összege 1 lesz.</a:t>
                </a:r>
              </a:p>
            </p:txBody>
          </p:sp>
        </mc:Choice>
        <mc:Fallback>
          <p:sp>
            <p:nvSpPr>
              <p:cNvPr id="6" name="Tartalom helye 5">
                <a:extLst>
                  <a:ext uri="{FF2B5EF4-FFF2-40B4-BE49-F238E27FC236}">
                    <a16:creationId xmlns:a16="http://schemas.microsoft.com/office/drawing/2014/main" id="{1C809049-3246-4998-A7B4-FDD59E1A25EA}"/>
                  </a:ext>
                </a:extLst>
              </p:cNvPr>
              <p:cNvSpPr>
                <a:spLocks noGrp="1" noRot="1" noChangeAspect="1" noMove="1" noResize="1" noEditPoints="1" noAdjustHandles="1" noChangeArrowheads="1" noChangeShapeType="1" noTextEdit="1"/>
              </p:cNvSpPr>
              <p:nvPr>
                <p:ph idx="1"/>
              </p:nvPr>
            </p:nvSpPr>
            <p:spPr>
              <a:blipFill>
                <a:blip r:embed="rId2"/>
                <a:stretch>
                  <a:fillRect l="-1043"/>
                </a:stretch>
              </a:blipFill>
            </p:spPr>
            <p:txBody>
              <a:bodyPr/>
              <a:lstStyle/>
              <a:p>
                <a:r>
                  <a:rPr lang="hu-HU">
                    <a:noFill/>
                  </a:rPr>
                  <a:t> </a:t>
                </a:r>
              </a:p>
            </p:txBody>
          </p:sp>
        </mc:Fallback>
      </mc:AlternateContent>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3"/>
          <a:stretch>
            <a:fillRect/>
          </a:stretch>
        </p:blipFill>
        <p:spPr>
          <a:xfrm>
            <a:off x="10725384" y="103584"/>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
        <p:nvSpPr>
          <p:cNvPr id="3" name="Ellipszis 2">
            <a:extLst>
              <a:ext uri="{FF2B5EF4-FFF2-40B4-BE49-F238E27FC236}">
                <a16:creationId xmlns:a16="http://schemas.microsoft.com/office/drawing/2014/main" id="{98FACE92-5C5D-4437-BE6D-37B0F2DB903C}"/>
              </a:ext>
            </a:extLst>
          </p:cNvPr>
          <p:cNvSpPr/>
          <p:nvPr/>
        </p:nvSpPr>
        <p:spPr>
          <a:xfrm>
            <a:off x="6732104" y="2623929"/>
            <a:ext cx="1576403" cy="993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i-</a:t>
            </a:r>
            <a:r>
              <a:rPr lang="hu-HU" dirty="0" err="1"/>
              <a:t>ik</a:t>
            </a:r>
            <a:r>
              <a:rPr lang="hu-HU" dirty="0"/>
              <a:t> állapot</a:t>
            </a:r>
          </a:p>
        </p:txBody>
      </p:sp>
      <p:sp>
        <p:nvSpPr>
          <p:cNvPr id="9" name="Ellipszis 8">
            <a:extLst>
              <a:ext uri="{FF2B5EF4-FFF2-40B4-BE49-F238E27FC236}">
                <a16:creationId xmlns:a16="http://schemas.microsoft.com/office/drawing/2014/main" id="{B7DD7D89-CB6E-49AB-9D60-F31E80C3690F}"/>
              </a:ext>
            </a:extLst>
          </p:cNvPr>
          <p:cNvSpPr/>
          <p:nvPr/>
        </p:nvSpPr>
        <p:spPr>
          <a:xfrm>
            <a:off x="10096643" y="2623928"/>
            <a:ext cx="1576403" cy="993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r>
              <a:rPr lang="hu-HU" dirty="0" err="1"/>
              <a:t>ik</a:t>
            </a:r>
            <a:r>
              <a:rPr lang="hu-HU" dirty="0"/>
              <a:t> állapot</a:t>
            </a:r>
          </a:p>
        </p:txBody>
      </p:sp>
      <p:cxnSp>
        <p:nvCxnSpPr>
          <p:cNvPr id="10" name="Egyenes összekötő nyíllal 9">
            <a:extLst>
              <a:ext uri="{FF2B5EF4-FFF2-40B4-BE49-F238E27FC236}">
                <a16:creationId xmlns:a16="http://schemas.microsoft.com/office/drawing/2014/main" id="{74EBE343-6CF1-450B-A8CD-7D2407A6A047}"/>
              </a:ext>
            </a:extLst>
          </p:cNvPr>
          <p:cNvCxnSpPr>
            <a:cxnSpLocks/>
            <a:stCxn id="3" idx="6"/>
            <a:endCxn id="9" idx="2"/>
          </p:cNvCxnSpPr>
          <p:nvPr/>
        </p:nvCxnSpPr>
        <p:spPr>
          <a:xfrm flipV="1">
            <a:off x="8308507" y="3120885"/>
            <a:ext cx="178813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Szövegdoboz 17">
                <a:extLst>
                  <a:ext uri="{FF2B5EF4-FFF2-40B4-BE49-F238E27FC236}">
                    <a16:creationId xmlns:a16="http://schemas.microsoft.com/office/drawing/2014/main" id="{A9AB2C2F-FB05-405E-BB1E-8FC3590CE918}"/>
                  </a:ext>
                </a:extLst>
              </p:cNvPr>
              <p:cNvSpPr txBox="1"/>
              <p:nvPr/>
            </p:nvSpPr>
            <p:spPr>
              <a:xfrm>
                <a:off x="8839200" y="2657642"/>
                <a:ext cx="938197" cy="3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𝑝</m:t>
                          </m:r>
                        </m:e>
                        <m:sub>
                          <m:r>
                            <a:rPr lang="hu-HU" b="0" i="1" smtClean="0">
                              <a:latin typeface="Cambria Math" panose="02040503050406030204" pitchFamily="18" charset="0"/>
                            </a:rPr>
                            <m:t>𝑖𝑗</m:t>
                          </m:r>
                        </m:sub>
                      </m:sSub>
                    </m:oMath>
                  </m:oMathPara>
                </a14:m>
                <a:endParaRPr lang="hu-HU" dirty="0"/>
              </a:p>
            </p:txBody>
          </p:sp>
        </mc:Choice>
        <mc:Fallback xmlns="">
          <p:sp>
            <p:nvSpPr>
              <p:cNvPr id="18" name="Szövegdoboz 17">
                <a:extLst>
                  <a:ext uri="{FF2B5EF4-FFF2-40B4-BE49-F238E27FC236}">
                    <a16:creationId xmlns:a16="http://schemas.microsoft.com/office/drawing/2014/main" id="{A9AB2C2F-FB05-405E-BB1E-8FC3590CE918}"/>
                  </a:ext>
                </a:extLst>
              </p:cNvPr>
              <p:cNvSpPr txBox="1">
                <a:spLocks noRot="1" noChangeAspect="1" noMove="1" noResize="1" noEditPoints="1" noAdjustHandles="1" noChangeArrowheads="1" noChangeShapeType="1" noTextEdit="1"/>
              </p:cNvSpPr>
              <p:nvPr/>
            </p:nvSpPr>
            <p:spPr>
              <a:xfrm>
                <a:off x="8839200" y="2657642"/>
                <a:ext cx="938197" cy="391646"/>
              </a:xfrm>
              <a:prstGeom prst="rect">
                <a:avLst/>
              </a:prstGeom>
              <a:blipFill>
                <a:blip r:embed="rId5"/>
                <a:stretch>
                  <a:fillRect b="-7813"/>
                </a:stretch>
              </a:blipFill>
            </p:spPr>
            <p:txBody>
              <a:bodyPr/>
              <a:lstStyle/>
              <a:p>
                <a:r>
                  <a:rPr lang="hu-HU">
                    <a:noFill/>
                  </a:rPr>
                  <a:t> </a:t>
                </a:r>
              </a:p>
            </p:txBody>
          </p:sp>
        </mc:Fallback>
      </mc:AlternateContent>
    </p:spTree>
    <p:extLst>
      <p:ext uri="{BB962C8B-B14F-4D97-AF65-F5344CB8AC3E}">
        <p14:creationId xmlns:p14="http://schemas.microsoft.com/office/powerpoint/2010/main" val="1235483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838200" y="365125"/>
            <a:ext cx="6254496" cy="1828800"/>
          </a:xfrm>
        </p:spPr>
        <p:txBody>
          <a:bodyPr>
            <a:normAutofit/>
          </a:bodyPr>
          <a:lstStyle/>
          <a:p>
            <a:r>
              <a:rPr lang="hu-HU" dirty="0"/>
              <a:t>Példa </a:t>
            </a:r>
            <a:r>
              <a:rPr lang="hu-HU" dirty="0" err="1"/>
              <a:t>Markov</a:t>
            </a:r>
            <a:r>
              <a:rPr lang="hu-HU" dirty="0"/>
              <a:t>-láncra</a:t>
            </a:r>
          </a:p>
        </p:txBody>
      </p:sp>
      <mc:AlternateContent xmlns:mc="http://schemas.openxmlformats.org/markup-compatibility/2006">
        <mc:Choice xmlns:a14="http://schemas.microsoft.com/office/drawing/2010/main" Requires="a14">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838200" y="2322576"/>
                <a:ext cx="6577718" cy="3858768"/>
              </a:xfrm>
            </p:spPr>
            <p:txBody>
              <a:bodyPr>
                <a:normAutofit/>
              </a:bodyPr>
              <a:lstStyle/>
              <a:p>
                <a:pPr algn="just"/>
                <a:r>
                  <a:rPr lang="hu-HU" sz="2000" dirty="0"/>
                  <a:t>Budapesten az esetek 80%-</a:t>
                </a:r>
                <a:r>
                  <a:rPr lang="hu-HU" sz="2000" dirty="0" err="1"/>
                  <a:t>ában</a:t>
                </a:r>
                <a:r>
                  <a:rPr lang="hu-HU" sz="2000" dirty="0"/>
                  <a:t> napsütéses nap után napsütéses nap jön, és az esetek 60%-</a:t>
                </a:r>
                <a:r>
                  <a:rPr lang="hu-HU" sz="2000" dirty="0" err="1"/>
                  <a:t>ában</a:t>
                </a:r>
                <a:r>
                  <a:rPr lang="hu-HU" sz="2000" dirty="0"/>
                  <a:t> felhős nap után felhős nap jön. Ezt felhasználva adja meg Budapest időjárását modellező </a:t>
                </a:r>
                <a:r>
                  <a:rPr lang="hu-HU" sz="2000" dirty="0" err="1"/>
                  <a:t>Markov</a:t>
                </a:r>
                <a:r>
                  <a:rPr lang="hu-HU" sz="2000" dirty="0"/>
                  <a:t>-láncot!</a:t>
                </a:r>
              </a:p>
              <a:p>
                <a:pPr marL="0" indent="0">
                  <a:buNone/>
                </a:pPr>
                <a:endParaRPr lang="hu-HU" sz="2000" dirty="0"/>
              </a:p>
              <a:p>
                <a:pPr algn="just"/>
                <a:r>
                  <a:rPr lang="hu-HU" sz="2000" dirty="0"/>
                  <a:t>Két állapota van a </a:t>
                </a:r>
                <a:r>
                  <a:rPr lang="hu-HU" sz="2000" dirty="0" err="1"/>
                  <a:t>Markov</a:t>
                </a:r>
                <a:r>
                  <a:rPr lang="hu-HU" sz="2000" dirty="0"/>
                  <a:t>-láncnak: napos, felhős. A mátrix felírásánál kihasználjuk, hogy </a:t>
                </a:r>
                <a:r>
                  <a:rPr lang="hu-HU" sz="2000" dirty="0" err="1"/>
                  <a:t>soronként</a:t>
                </a:r>
                <a:r>
                  <a:rPr lang="hu-HU" sz="2000" dirty="0"/>
                  <a:t> az összeg 1. </a:t>
                </a:r>
              </a:p>
              <a:p>
                <a:pPr marL="0" indent="0" algn="just">
                  <a:buNone/>
                </a:pPr>
                <a:r>
                  <a:rPr lang="hu-HU" sz="2000" dirty="0"/>
                  <a:t>    Az átmenetmátrix:</a:t>
                </a:r>
              </a:p>
              <a:p>
                <a:pPr marL="0" indent="0">
                  <a:buNone/>
                </a:pPr>
                <a14:m>
                  <m:oMathPara xmlns:m="http://schemas.openxmlformats.org/officeDocument/2006/math">
                    <m:oMathParaPr>
                      <m:jc m:val="centerGroup"/>
                    </m:oMathParaPr>
                    <m:oMath xmlns:m="http://schemas.openxmlformats.org/officeDocument/2006/math">
                      <m:m>
                        <m:mPr>
                          <m:mcs>
                            <m:mc>
                              <m:mcPr>
                                <m:count m:val="3"/>
                                <m:mcJc m:val="center"/>
                              </m:mcPr>
                            </m:mc>
                          </m:mcs>
                          <m:ctrlPr>
                            <a:rPr lang="hu-HU" sz="2000" i="1">
                              <a:latin typeface="Cambria Math" panose="02040503050406030204" pitchFamily="18" charset="0"/>
                            </a:rPr>
                          </m:ctrlPr>
                        </m:mPr>
                        <m:mr>
                          <m:e>
                            <m:r>
                              <m:rPr>
                                <m:brk m:alnAt="7"/>
                              </m:rPr>
                              <a:rPr lang="hu-HU" sz="2000" b="0" i="1">
                                <a:latin typeface="Cambria Math" panose="02040503050406030204" pitchFamily="18" charset="0"/>
                              </a:rPr>
                              <m:t> </m:t>
                            </m:r>
                          </m:e>
                          <m:e>
                            <m:r>
                              <a:rPr lang="hu-HU" sz="2000" b="0" i="1">
                                <a:latin typeface="Cambria Math" panose="02040503050406030204" pitchFamily="18" charset="0"/>
                              </a:rPr>
                              <m:t>𝑛𝑎𝑝𝑜𝑠</m:t>
                            </m:r>
                          </m:e>
                          <m:e>
                            <m:r>
                              <a:rPr lang="hu-HU" sz="2000" b="0" i="1">
                                <a:latin typeface="Cambria Math" panose="02040503050406030204" pitchFamily="18" charset="0"/>
                              </a:rPr>
                              <m:t>𝑓𝑒𝑙h</m:t>
                            </m:r>
                            <m:r>
                              <a:rPr lang="hu-HU" sz="2000" b="0" i="1">
                                <a:latin typeface="Cambria Math" panose="02040503050406030204" pitchFamily="18" charset="0"/>
                              </a:rPr>
                              <m:t>ő</m:t>
                            </m:r>
                            <m:r>
                              <a:rPr lang="hu-HU" sz="2000" b="0" i="1">
                                <a:latin typeface="Cambria Math" panose="02040503050406030204" pitchFamily="18" charset="0"/>
                              </a:rPr>
                              <m:t>𝑠</m:t>
                            </m:r>
                          </m:e>
                        </m:mr>
                        <m:mr>
                          <m:e>
                            <m:r>
                              <a:rPr lang="hu-HU" sz="2000" b="0" i="1">
                                <a:latin typeface="Cambria Math" panose="02040503050406030204" pitchFamily="18" charset="0"/>
                              </a:rPr>
                              <m:t>𝑛𝑎𝑝𝑜𝑠</m:t>
                            </m:r>
                          </m:e>
                          <m:e>
                            <m:r>
                              <a:rPr lang="hu-HU" sz="2000" b="0" i="1">
                                <a:latin typeface="Cambria Math" panose="02040503050406030204" pitchFamily="18" charset="0"/>
                              </a:rPr>
                              <m:t>0,8</m:t>
                            </m:r>
                          </m:e>
                          <m:e>
                            <m:r>
                              <a:rPr lang="hu-HU" sz="2000" b="0" i="1">
                                <a:latin typeface="Cambria Math" panose="02040503050406030204" pitchFamily="18" charset="0"/>
                              </a:rPr>
                              <m:t>0,2</m:t>
                            </m:r>
                          </m:e>
                        </m:mr>
                        <m:mr>
                          <m:e>
                            <m:r>
                              <a:rPr lang="hu-HU" sz="2000" b="0" i="1">
                                <a:latin typeface="Cambria Math" panose="02040503050406030204" pitchFamily="18" charset="0"/>
                              </a:rPr>
                              <m:t>𝑓𝑒𝑙h</m:t>
                            </m:r>
                            <m:r>
                              <a:rPr lang="hu-HU" sz="2000" b="0" i="1">
                                <a:latin typeface="Cambria Math" panose="02040503050406030204" pitchFamily="18" charset="0"/>
                              </a:rPr>
                              <m:t>ő</m:t>
                            </m:r>
                            <m:r>
                              <a:rPr lang="hu-HU" sz="2000" b="0" i="1">
                                <a:latin typeface="Cambria Math" panose="02040503050406030204" pitchFamily="18" charset="0"/>
                              </a:rPr>
                              <m:t>𝑠</m:t>
                            </m:r>
                          </m:e>
                          <m:e>
                            <m:r>
                              <a:rPr lang="hu-HU" sz="2000" b="0" i="1">
                                <a:latin typeface="Cambria Math" panose="02040503050406030204" pitchFamily="18" charset="0"/>
                              </a:rPr>
                              <m:t>0,4</m:t>
                            </m:r>
                          </m:e>
                          <m:e>
                            <m:r>
                              <a:rPr lang="hu-HU" sz="2000" b="0" i="1">
                                <a:latin typeface="Cambria Math" panose="02040503050406030204" pitchFamily="18" charset="0"/>
                              </a:rPr>
                              <m:t>0,6</m:t>
                            </m:r>
                          </m:e>
                        </m:mr>
                      </m:m>
                    </m:oMath>
                  </m:oMathPara>
                </a14:m>
                <a:endParaRPr lang="hu-HU" sz="2000" dirty="0"/>
              </a:p>
            </p:txBody>
          </p:sp>
        </mc:Choice>
        <mc:Fallback>
          <p:sp>
            <p:nvSpPr>
              <p:cNvPr id="6" name="Tartalom helye 5">
                <a:extLst>
                  <a:ext uri="{FF2B5EF4-FFF2-40B4-BE49-F238E27FC236}">
                    <a16:creationId xmlns:a16="http://schemas.microsoft.com/office/drawing/2014/main" id="{1C809049-3246-4998-A7B4-FDD59E1A25EA}"/>
                  </a:ext>
                </a:extLst>
              </p:cNvPr>
              <p:cNvSpPr>
                <a:spLocks noGrp="1" noRot="1" noChangeAspect="1" noMove="1" noResize="1" noEditPoints="1" noAdjustHandles="1" noChangeArrowheads="1" noChangeShapeType="1" noTextEdit="1"/>
              </p:cNvSpPr>
              <p:nvPr>
                <p:ph idx="1"/>
              </p:nvPr>
            </p:nvSpPr>
            <p:spPr>
              <a:xfrm>
                <a:off x="838200" y="2322576"/>
                <a:ext cx="6577718" cy="3858768"/>
              </a:xfrm>
              <a:blipFill>
                <a:blip r:embed="rId3"/>
                <a:stretch>
                  <a:fillRect l="-834" t="-1580" r="-927"/>
                </a:stretch>
              </a:blipFill>
            </p:spPr>
            <p:txBody>
              <a:bodyPr/>
              <a:lstStyle/>
              <a:p>
                <a:r>
                  <a:rPr lang="hu-HU">
                    <a:noFill/>
                  </a:rPr>
                  <a:t> </a:t>
                </a:r>
              </a:p>
            </p:txBody>
          </p:sp>
        </mc:Fallback>
      </mc:AlternateContent>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
        <p:nvSpPr>
          <p:cNvPr id="5" name="Felhő 4">
            <a:extLst>
              <a:ext uri="{FF2B5EF4-FFF2-40B4-BE49-F238E27FC236}">
                <a16:creationId xmlns:a16="http://schemas.microsoft.com/office/drawing/2014/main" id="{818DF8BE-8EA2-4ABB-BA26-0201C73A8AB4}"/>
              </a:ext>
            </a:extLst>
          </p:cNvPr>
          <p:cNvSpPr/>
          <p:nvPr/>
        </p:nvSpPr>
        <p:spPr>
          <a:xfrm>
            <a:off x="7845287" y="3909391"/>
            <a:ext cx="1510748" cy="109993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felhős</a:t>
            </a:r>
          </a:p>
        </p:txBody>
      </p:sp>
      <p:sp>
        <p:nvSpPr>
          <p:cNvPr id="9" name="Nap 8">
            <a:extLst>
              <a:ext uri="{FF2B5EF4-FFF2-40B4-BE49-F238E27FC236}">
                <a16:creationId xmlns:a16="http://schemas.microsoft.com/office/drawing/2014/main" id="{83C3361B-5A58-4718-B69F-5A4A6D471A48}"/>
              </a:ext>
            </a:extLst>
          </p:cNvPr>
          <p:cNvSpPr/>
          <p:nvPr/>
        </p:nvSpPr>
        <p:spPr>
          <a:xfrm>
            <a:off x="9090991" y="365125"/>
            <a:ext cx="1921566" cy="1357658"/>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400" dirty="0"/>
              <a:t>napos</a:t>
            </a:r>
          </a:p>
        </p:txBody>
      </p:sp>
      <p:cxnSp>
        <p:nvCxnSpPr>
          <p:cNvPr id="11" name="Egyenes összekötő nyíllal 10">
            <a:extLst>
              <a:ext uri="{FF2B5EF4-FFF2-40B4-BE49-F238E27FC236}">
                <a16:creationId xmlns:a16="http://schemas.microsoft.com/office/drawing/2014/main" id="{AC5505DF-9DBE-4C6E-980E-104AEE18EC5D}"/>
              </a:ext>
            </a:extLst>
          </p:cNvPr>
          <p:cNvCxnSpPr/>
          <p:nvPr/>
        </p:nvCxnSpPr>
        <p:spPr>
          <a:xfrm flipH="1">
            <a:off x="8547652" y="1325217"/>
            <a:ext cx="1192696" cy="25841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Szövegdoboz 11">
            <a:extLst>
              <a:ext uri="{FF2B5EF4-FFF2-40B4-BE49-F238E27FC236}">
                <a16:creationId xmlns:a16="http://schemas.microsoft.com/office/drawing/2014/main" id="{65DDB355-7303-40AF-94D2-5BBE0AE760C3}"/>
              </a:ext>
            </a:extLst>
          </p:cNvPr>
          <p:cNvSpPr txBox="1"/>
          <p:nvPr/>
        </p:nvSpPr>
        <p:spPr>
          <a:xfrm rot="6887446">
            <a:off x="8877862" y="2925290"/>
            <a:ext cx="532275" cy="369332"/>
          </a:xfrm>
          <a:prstGeom prst="rect">
            <a:avLst/>
          </a:prstGeom>
          <a:noFill/>
        </p:spPr>
        <p:txBody>
          <a:bodyPr wrap="square" rtlCol="0">
            <a:spAutoFit/>
          </a:bodyPr>
          <a:lstStyle/>
          <a:p>
            <a:r>
              <a:rPr lang="hu-HU" dirty="0"/>
              <a:t>0,2</a:t>
            </a:r>
          </a:p>
        </p:txBody>
      </p:sp>
      <p:cxnSp>
        <p:nvCxnSpPr>
          <p:cNvPr id="15" name="Egyenes összekötő nyíllal 14">
            <a:extLst>
              <a:ext uri="{FF2B5EF4-FFF2-40B4-BE49-F238E27FC236}">
                <a16:creationId xmlns:a16="http://schemas.microsoft.com/office/drawing/2014/main" id="{A19FDA40-FB61-4303-9FA9-7A607A691C85}"/>
              </a:ext>
            </a:extLst>
          </p:cNvPr>
          <p:cNvCxnSpPr/>
          <p:nvPr/>
        </p:nvCxnSpPr>
        <p:spPr>
          <a:xfrm flipV="1">
            <a:off x="9356035" y="1325217"/>
            <a:ext cx="993913" cy="27962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Szövegdoboz 15">
            <a:extLst>
              <a:ext uri="{FF2B5EF4-FFF2-40B4-BE49-F238E27FC236}">
                <a16:creationId xmlns:a16="http://schemas.microsoft.com/office/drawing/2014/main" id="{87E586B0-8AAB-41C3-8D17-FE75A89D4D17}"/>
              </a:ext>
            </a:extLst>
          </p:cNvPr>
          <p:cNvSpPr txBox="1"/>
          <p:nvPr/>
        </p:nvSpPr>
        <p:spPr>
          <a:xfrm rot="6620356">
            <a:off x="9684193" y="2798402"/>
            <a:ext cx="543339" cy="369332"/>
          </a:xfrm>
          <a:prstGeom prst="rect">
            <a:avLst/>
          </a:prstGeom>
          <a:noFill/>
        </p:spPr>
        <p:txBody>
          <a:bodyPr wrap="square" rtlCol="0">
            <a:spAutoFit/>
          </a:bodyPr>
          <a:lstStyle/>
          <a:p>
            <a:r>
              <a:rPr lang="hu-HU" dirty="0"/>
              <a:t>0,4</a:t>
            </a:r>
          </a:p>
        </p:txBody>
      </p:sp>
      <p:sp>
        <p:nvSpPr>
          <p:cNvPr id="4" name="Szabadkézi sokszög: alakzat 3">
            <a:extLst>
              <a:ext uri="{FF2B5EF4-FFF2-40B4-BE49-F238E27FC236}">
                <a16:creationId xmlns:a16="http://schemas.microsoft.com/office/drawing/2014/main" id="{E6EC388C-8F49-47C2-A8E6-D9B29E4FBC12}"/>
              </a:ext>
            </a:extLst>
          </p:cNvPr>
          <p:cNvSpPr/>
          <p:nvPr/>
        </p:nvSpPr>
        <p:spPr>
          <a:xfrm>
            <a:off x="7680960" y="4600135"/>
            <a:ext cx="1899138" cy="1450003"/>
          </a:xfrm>
          <a:custGeom>
            <a:avLst/>
            <a:gdLst>
              <a:gd name="connsiteX0" fmla="*/ 323557 w 1899138"/>
              <a:gd name="connsiteY0" fmla="*/ 253219 h 1450003"/>
              <a:gd name="connsiteX1" fmla="*/ 211015 w 1899138"/>
              <a:gd name="connsiteY1" fmla="*/ 267287 h 1450003"/>
              <a:gd name="connsiteX2" fmla="*/ 168812 w 1899138"/>
              <a:gd name="connsiteY2" fmla="*/ 281354 h 1450003"/>
              <a:gd name="connsiteX3" fmla="*/ 112542 w 1899138"/>
              <a:gd name="connsiteY3" fmla="*/ 295422 h 1450003"/>
              <a:gd name="connsiteX4" fmla="*/ 42203 w 1899138"/>
              <a:gd name="connsiteY4" fmla="*/ 365760 h 1450003"/>
              <a:gd name="connsiteX5" fmla="*/ 0 w 1899138"/>
              <a:gd name="connsiteY5" fmla="*/ 450167 h 1450003"/>
              <a:gd name="connsiteX6" fmla="*/ 14068 w 1899138"/>
              <a:gd name="connsiteY6" fmla="*/ 759656 h 1450003"/>
              <a:gd name="connsiteX7" fmla="*/ 84406 w 1899138"/>
              <a:gd name="connsiteY7" fmla="*/ 886265 h 1450003"/>
              <a:gd name="connsiteX8" fmla="*/ 112542 w 1899138"/>
              <a:gd name="connsiteY8" fmla="*/ 928468 h 1450003"/>
              <a:gd name="connsiteX9" fmla="*/ 154745 w 1899138"/>
              <a:gd name="connsiteY9" fmla="*/ 1041010 h 1450003"/>
              <a:gd name="connsiteX10" fmla="*/ 196948 w 1899138"/>
              <a:gd name="connsiteY10" fmla="*/ 1083213 h 1450003"/>
              <a:gd name="connsiteX11" fmla="*/ 225083 w 1899138"/>
              <a:gd name="connsiteY11" fmla="*/ 1125416 h 1450003"/>
              <a:gd name="connsiteX12" fmla="*/ 323557 w 1899138"/>
              <a:gd name="connsiteY12" fmla="*/ 1266093 h 1450003"/>
              <a:gd name="connsiteX13" fmla="*/ 323557 w 1899138"/>
              <a:gd name="connsiteY13" fmla="*/ 1266093 h 1450003"/>
              <a:gd name="connsiteX14" fmla="*/ 351692 w 1899138"/>
              <a:gd name="connsiteY14" fmla="*/ 1322363 h 1450003"/>
              <a:gd name="connsiteX15" fmla="*/ 422031 w 1899138"/>
              <a:gd name="connsiteY15" fmla="*/ 1392702 h 1450003"/>
              <a:gd name="connsiteX16" fmla="*/ 731520 w 1899138"/>
              <a:gd name="connsiteY16" fmla="*/ 1420837 h 1450003"/>
              <a:gd name="connsiteX17" fmla="*/ 773723 w 1899138"/>
              <a:gd name="connsiteY17" fmla="*/ 1448973 h 1450003"/>
              <a:gd name="connsiteX18" fmla="*/ 1237957 w 1899138"/>
              <a:gd name="connsiteY18" fmla="*/ 1434905 h 1450003"/>
              <a:gd name="connsiteX19" fmla="*/ 1294228 w 1899138"/>
              <a:gd name="connsiteY19" fmla="*/ 1420837 h 1450003"/>
              <a:gd name="connsiteX20" fmla="*/ 1378634 w 1899138"/>
              <a:gd name="connsiteY20" fmla="*/ 1406770 h 1450003"/>
              <a:gd name="connsiteX21" fmla="*/ 1406769 w 1899138"/>
              <a:gd name="connsiteY21" fmla="*/ 1378634 h 1450003"/>
              <a:gd name="connsiteX22" fmla="*/ 1505243 w 1899138"/>
              <a:gd name="connsiteY22" fmla="*/ 1350499 h 1450003"/>
              <a:gd name="connsiteX23" fmla="*/ 1589649 w 1899138"/>
              <a:gd name="connsiteY23" fmla="*/ 1294228 h 1450003"/>
              <a:gd name="connsiteX24" fmla="*/ 1702191 w 1899138"/>
              <a:gd name="connsiteY24" fmla="*/ 1209822 h 1450003"/>
              <a:gd name="connsiteX25" fmla="*/ 1744394 w 1899138"/>
              <a:gd name="connsiteY25" fmla="*/ 1181687 h 1450003"/>
              <a:gd name="connsiteX26" fmla="*/ 1800665 w 1899138"/>
              <a:gd name="connsiteY26" fmla="*/ 1125416 h 1450003"/>
              <a:gd name="connsiteX27" fmla="*/ 1842868 w 1899138"/>
              <a:gd name="connsiteY27" fmla="*/ 1041010 h 1450003"/>
              <a:gd name="connsiteX28" fmla="*/ 1871003 w 1899138"/>
              <a:gd name="connsiteY28" fmla="*/ 970671 h 1450003"/>
              <a:gd name="connsiteX29" fmla="*/ 1899138 w 1899138"/>
              <a:gd name="connsiteY29" fmla="*/ 928468 h 1450003"/>
              <a:gd name="connsiteX30" fmla="*/ 1885071 w 1899138"/>
              <a:gd name="connsiteY30" fmla="*/ 337625 h 1450003"/>
              <a:gd name="connsiteX31" fmla="*/ 1871003 w 1899138"/>
              <a:gd name="connsiteY31" fmla="*/ 295422 h 1450003"/>
              <a:gd name="connsiteX32" fmla="*/ 1814732 w 1899138"/>
              <a:gd name="connsiteY32" fmla="*/ 211016 h 1450003"/>
              <a:gd name="connsiteX33" fmla="*/ 1786597 w 1899138"/>
              <a:gd name="connsiteY33" fmla="*/ 168813 h 1450003"/>
              <a:gd name="connsiteX34" fmla="*/ 1758462 w 1899138"/>
              <a:gd name="connsiteY34" fmla="*/ 126610 h 1450003"/>
              <a:gd name="connsiteX35" fmla="*/ 1744394 w 1899138"/>
              <a:gd name="connsiteY35" fmla="*/ 84407 h 1450003"/>
              <a:gd name="connsiteX36" fmla="*/ 1659988 w 1899138"/>
              <a:gd name="connsiteY36" fmla="*/ 0 h 1450003"/>
              <a:gd name="connsiteX37" fmla="*/ 1631852 w 1899138"/>
              <a:gd name="connsiteY37" fmla="*/ 56271 h 1450003"/>
              <a:gd name="connsiteX38" fmla="*/ 1603717 w 1899138"/>
              <a:gd name="connsiteY38" fmla="*/ 140677 h 1450003"/>
              <a:gd name="connsiteX39" fmla="*/ 1617785 w 1899138"/>
              <a:gd name="connsiteY39" fmla="*/ 28136 h 1450003"/>
              <a:gd name="connsiteX40" fmla="*/ 1659988 w 1899138"/>
              <a:gd name="connsiteY40" fmla="*/ 14068 h 1450003"/>
              <a:gd name="connsiteX41" fmla="*/ 1842868 w 1899138"/>
              <a:gd name="connsiteY41" fmla="*/ 14068 h 1450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899138" h="1450003">
                <a:moveTo>
                  <a:pt x="323557" y="253219"/>
                </a:moveTo>
                <a:cubicBezTo>
                  <a:pt x="286043" y="257908"/>
                  <a:pt x="248211" y="260524"/>
                  <a:pt x="211015" y="267287"/>
                </a:cubicBezTo>
                <a:cubicBezTo>
                  <a:pt x="196426" y="269940"/>
                  <a:pt x="183070" y="277280"/>
                  <a:pt x="168812" y="281354"/>
                </a:cubicBezTo>
                <a:cubicBezTo>
                  <a:pt x="150222" y="286665"/>
                  <a:pt x="131299" y="290733"/>
                  <a:pt x="112542" y="295422"/>
                </a:cubicBezTo>
                <a:cubicBezTo>
                  <a:pt x="37510" y="407968"/>
                  <a:pt x="135991" y="271972"/>
                  <a:pt x="42203" y="365760"/>
                </a:cubicBezTo>
                <a:cubicBezTo>
                  <a:pt x="14933" y="393030"/>
                  <a:pt x="11441" y="415843"/>
                  <a:pt x="0" y="450167"/>
                </a:cubicBezTo>
                <a:cubicBezTo>
                  <a:pt x="4689" y="553330"/>
                  <a:pt x="2664" y="657018"/>
                  <a:pt x="14068" y="759656"/>
                </a:cubicBezTo>
                <a:cubicBezTo>
                  <a:pt x="19942" y="812525"/>
                  <a:pt x="55805" y="846224"/>
                  <a:pt x="84406" y="886265"/>
                </a:cubicBezTo>
                <a:cubicBezTo>
                  <a:pt x="94233" y="900023"/>
                  <a:pt x="103163" y="914400"/>
                  <a:pt x="112542" y="928468"/>
                </a:cubicBezTo>
                <a:cubicBezTo>
                  <a:pt x="121896" y="956531"/>
                  <a:pt x="142727" y="1021781"/>
                  <a:pt x="154745" y="1041010"/>
                </a:cubicBezTo>
                <a:cubicBezTo>
                  <a:pt x="165289" y="1057881"/>
                  <a:pt x="184212" y="1067929"/>
                  <a:pt x="196948" y="1083213"/>
                </a:cubicBezTo>
                <a:cubicBezTo>
                  <a:pt x="207772" y="1096201"/>
                  <a:pt x="215705" y="1111348"/>
                  <a:pt x="225083" y="1125416"/>
                </a:cubicBezTo>
                <a:cubicBezTo>
                  <a:pt x="248802" y="1220288"/>
                  <a:pt x="225480" y="1168016"/>
                  <a:pt x="323557" y="1266093"/>
                </a:cubicBezTo>
                <a:lnTo>
                  <a:pt x="323557" y="1266093"/>
                </a:lnTo>
                <a:cubicBezTo>
                  <a:pt x="332935" y="1284850"/>
                  <a:pt x="338817" y="1305810"/>
                  <a:pt x="351692" y="1322363"/>
                </a:cubicBezTo>
                <a:cubicBezTo>
                  <a:pt x="372049" y="1348536"/>
                  <a:pt x="389517" y="1386199"/>
                  <a:pt x="422031" y="1392702"/>
                </a:cubicBezTo>
                <a:cubicBezTo>
                  <a:pt x="570673" y="1422431"/>
                  <a:pt x="468500" y="1405366"/>
                  <a:pt x="731520" y="1420837"/>
                </a:cubicBezTo>
                <a:cubicBezTo>
                  <a:pt x="745588" y="1430216"/>
                  <a:pt x="756822" y="1448504"/>
                  <a:pt x="773723" y="1448973"/>
                </a:cubicBezTo>
                <a:cubicBezTo>
                  <a:pt x="928479" y="1453272"/>
                  <a:pt x="1083367" y="1443261"/>
                  <a:pt x="1237957" y="1434905"/>
                </a:cubicBezTo>
                <a:cubicBezTo>
                  <a:pt x="1257263" y="1433861"/>
                  <a:pt x="1275269" y="1424629"/>
                  <a:pt x="1294228" y="1420837"/>
                </a:cubicBezTo>
                <a:cubicBezTo>
                  <a:pt x="1322197" y="1415243"/>
                  <a:pt x="1350499" y="1411459"/>
                  <a:pt x="1378634" y="1406770"/>
                </a:cubicBezTo>
                <a:cubicBezTo>
                  <a:pt x="1388012" y="1397391"/>
                  <a:pt x="1395396" y="1385458"/>
                  <a:pt x="1406769" y="1378634"/>
                </a:cubicBezTo>
                <a:cubicBezTo>
                  <a:pt x="1421181" y="1369987"/>
                  <a:pt x="1494737" y="1353126"/>
                  <a:pt x="1505243" y="1350499"/>
                </a:cubicBezTo>
                <a:cubicBezTo>
                  <a:pt x="1533378" y="1331742"/>
                  <a:pt x="1565738" y="1318138"/>
                  <a:pt x="1589649" y="1294228"/>
                </a:cubicBezTo>
                <a:cubicBezTo>
                  <a:pt x="1641695" y="1242183"/>
                  <a:pt x="1606750" y="1273449"/>
                  <a:pt x="1702191" y="1209822"/>
                </a:cubicBezTo>
                <a:cubicBezTo>
                  <a:pt x="1716259" y="1200444"/>
                  <a:pt x="1732439" y="1193642"/>
                  <a:pt x="1744394" y="1181687"/>
                </a:cubicBezTo>
                <a:lnTo>
                  <a:pt x="1800665" y="1125416"/>
                </a:lnTo>
                <a:cubicBezTo>
                  <a:pt x="1838262" y="975019"/>
                  <a:pt x="1787125" y="1138559"/>
                  <a:pt x="1842868" y="1041010"/>
                </a:cubicBezTo>
                <a:cubicBezTo>
                  <a:pt x="1855397" y="1019085"/>
                  <a:pt x="1859710" y="993258"/>
                  <a:pt x="1871003" y="970671"/>
                </a:cubicBezTo>
                <a:cubicBezTo>
                  <a:pt x="1878564" y="955549"/>
                  <a:pt x="1889760" y="942536"/>
                  <a:pt x="1899138" y="928468"/>
                </a:cubicBezTo>
                <a:cubicBezTo>
                  <a:pt x="1894449" y="731520"/>
                  <a:pt x="1893818" y="534434"/>
                  <a:pt x="1885071" y="337625"/>
                </a:cubicBezTo>
                <a:cubicBezTo>
                  <a:pt x="1884413" y="322811"/>
                  <a:pt x="1878204" y="308385"/>
                  <a:pt x="1871003" y="295422"/>
                </a:cubicBezTo>
                <a:cubicBezTo>
                  <a:pt x="1854581" y="265863"/>
                  <a:pt x="1833489" y="239151"/>
                  <a:pt x="1814732" y="211016"/>
                </a:cubicBezTo>
                <a:lnTo>
                  <a:pt x="1786597" y="168813"/>
                </a:lnTo>
                <a:cubicBezTo>
                  <a:pt x="1777219" y="154745"/>
                  <a:pt x="1763809" y="142650"/>
                  <a:pt x="1758462" y="126610"/>
                </a:cubicBezTo>
                <a:cubicBezTo>
                  <a:pt x="1753773" y="112542"/>
                  <a:pt x="1753498" y="96112"/>
                  <a:pt x="1744394" y="84407"/>
                </a:cubicBezTo>
                <a:cubicBezTo>
                  <a:pt x="1719966" y="52999"/>
                  <a:pt x="1659988" y="0"/>
                  <a:pt x="1659988" y="0"/>
                </a:cubicBezTo>
                <a:cubicBezTo>
                  <a:pt x="1650609" y="18757"/>
                  <a:pt x="1639640" y="36800"/>
                  <a:pt x="1631852" y="56271"/>
                </a:cubicBezTo>
                <a:cubicBezTo>
                  <a:pt x="1620838" y="83807"/>
                  <a:pt x="1603717" y="140677"/>
                  <a:pt x="1603717" y="140677"/>
                </a:cubicBezTo>
                <a:cubicBezTo>
                  <a:pt x="1608406" y="103163"/>
                  <a:pt x="1602431" y="62683"/>
                  <a:pt x="1617785" y="28136"/>
                </a:cubicBezTo>
                <a:cubicBezTo>
                  <a:pt x="1623808" y="14585"/>
                  <a:pt x="1645188" y="14993"/>
                  <a:pt x="1659988" y="14068"/>
                </a:cubicBezTo>
                <a:cubicBezTo>
                  <a:pt x="1720829" y="10265"/>
                  <a:pt x="1781908" y="14068"/>
                  <a:pt x="1842868" y="1406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 name="Téglalap 9">
            <a:extLst>
              <a:ext uri="{FF2B5EF4-FFF2-40B4-BE49-F238E27FC236}">
                <a16:creationId xmlns:a16="http://schemas.microsoft.com/office/drawing/2014/main" id="{DD09CCF1-CAE1-4F86-9F89-AAD8769D8D1A}"/>
              </a:ext>
            </a:extLst>
          </p:cNvPr>
          <p:cNvSpPr/>
          <p:nvPr/>
        </p:nvSpPr>
        <p:spPr>
          <a:xfrm>
            <a:off x="8469688" y="5694404"/>
            <a:ext cx="476412" cy="369332"/>
          </a:xfrm>
          <a:prstGeom prst="rect">
            <a:avLst/>
          </a:prstGeom>
        </p:spPr>
        <p:txBody>
          <a:bodyPr wrap="none">
            <a:spAutoFit/>
          </a:bodyPr>
          <a:lstStyle/>
          <a:p>
            <a:r>
              <a:rPr lang="hu-HU" dirty="0"/>
              <a:t>0,6</a:t>
            </a:r>
          </a:p>
        </p:txBody>
      </p:sp>
      <p:sp>
        <p:nvSpPr>
          <p:cNvPr id="17" name="Szabadkézi sokszög: alakzat 16">
            <a:extLst>
              <a:ext uri="{FF2B5EF4-FFF2-40B4-BE49-F238E27FC236}">
                <a16:creationId xmlns:a16="http://schemas.microsoft.com/office/drawing/2014/main" id="{7A4CE933-C7B7-4CE4-8EFD-80DF883849C2}"/>
              </a:ext>
            </a:extLst>
          </p:cNvPr>
          <p:cNvSpPr/>
          <p:nvPr/>
        </p:nvSpPr>
        <p:spPr>
          <a:xfrm>
            <a:off x="8468751" y="196948"/>
            <a:ext cx="2560320" cy="1308295"/>
          </a:xfrm>
          <a:custGeom>
            <a:avLst/>
            <a:gdLst>
              <a:gd name="connsiteX0" fmla="*/ 2152357 w 2560320"/>
              <a:gd name="connsiteY0" fmla="*/ 717452 h 1308295"/>
              <a:gd name="connsiteX1" fmla="*/ 2278966 w 2560320"/>
              <a:gd name="connsiteY1" fmla="*/ 689317 h 1308295"/>
              <a:gd name="connsiteX2" fmla="*/ 2419643 w 2560320"/>
              <a:gd name="connsiteY2" fmla="*/ 661181 h 1308295"/>
              <a:gd name="connsiteX3" fmla="*/ 2518117 w 2560320"/>
              <a:gd name="connsiteY3" fmla="*/ 633046 h 1308295"/>
              <a:gd name="connsiteX4" fmla="*/ 2560320 w 2560320"/>
              <a:gd name="connsiteY4" fmla="*/ 604910 h 1308295"/>
              <a:gd name="connsiteX5" fmla="*/ 2546252 w 2560320"/>
              <a:gd name="connsiteY5" fmla="*/ 323557 h 1308295"/>
              <a:gd name="connsiteX6" fmla="*/ 2532184 w 2560320"/>
              <a:gd name="connsiteY6" fmla="*/ 281354 h 1308295"/>
              <a:gd name="connsiteX7" fmla="*/ 2391507 w 2560320"/>
              <a:gd name="connsiteY7" fmla="*/ 196947 h 1308295"/>
              <a:gd name="connsiteX8" fmla="*/ 2293034 w 2560320"/>
              <a:gd name="connsiteY8" fmla="*/ 126609 h 1308295"/>
              <a:gd name="connsiteX9" fmla="*/ 2222695 w 2560320"/>
              <a:gd name="connsiteY9" fmla="*/ 56270 h 1308295"/>
              <a:gd name="connsiteX10" fmla="*/ 1955409 w 2560320"/>
              <a:gd name="connsiteY10" fmla="*/ 0 h 1308295"/>
              <a:gd name="connsiteX11" fmla="*/ 801858 w 2560320"/>
              <a:gd name="connsiteY11" fmla="*/ 14067 h 1308295"/>
              <a:gd name="connsiteX12" fmla="*/ 759655 w 2560320"/>
              <a:gd name="connsiteY12" fmla="*/ 28135 h 1308295"/>
              <a:gd name="connsiteX13" fmla="*/ 703384 w 2560320"/>
              <a:gd name="connsiteY13" fmla="*/ 56270 h 1308295"/>
              <a:gd name="connsiteX14" fmla="*/ 604911 w 2560320"/>
              <a:gd name="connsiteY14" fmla="*/ 84406 h 1308295"/>
              <a:gd name="connsiteX15" fmla="*/ 562707 w 2560320"/>
              <a:gd name="connsiteY15" fmla="*/ 112541 h 1308295"/>
              <a:gd name="connsiteX16" fmla="*/ 478301 w 2560320"/>
              <a:gd name="connsiteY16" fmla="*/ 168812 h 1308295"/>
              <a:gd name="connsiteX17" fmla="*/ 450166 w 2560320"/>
              <a:gd name="connsiteY17" fmla="*/ 211015 h 1308295"/>
              <a:gd name="connsiteX18" fmla="*/ 393895 w 2560320"/>
              <a:gd name="connsiteY18" fmla="*/ 239150 h 1308295"/>
              <a:gd name="connsiteX19" fmla="*/ 337624 w 2560320"/>
              <a:gd name="connsiteY19" fmla="*/ 295421 h 1308295"/>
              <a:gd name="connsiteX20" fmla="*/ 295421 w 2560320"/>
              <a:gd name="connsiteY20" fmla="*/ 365760 h 1308295"/>
              <a:gd name="connsiteX21" fmla="*/ 281354 w 2560320"/>
              <a:gd name="connsiteY21" fmla="*/ 422030 h 1308295"/>
              <a:gd name="connsiteX22" fmla="*/ 211015 w 2560320"/>
              <a:gd name="connsiteY22" fmla="*/ 492369 h 1308295"/>
              <a:gd name="connsiteX23" fmla="*/ 168812 w 2560320"/>
              <a:gd name="connsiteY23" fmla="*/ 534572 h 1308295"/>
              <a:gd name="connsiteX24" fmla="*/ 126609 w 2560320"/>
              <a:gd name="connsiteY24" fmla="*/ 633046 h 1308295"/>
              <a:gd name="connsiteX25" fmla="*/ 98474 w 2560320"/>
              <a:gd name="connsiteY25" fmla="*/ 717452 h 1308295"/>
              <a:gd name="connsiteX26" fmla="*/ 84406 w 2560320"/>
              <a:gd name="connsiteY26" fmla="*/ 759655 h 1308295"/>
              <a:gd name="connsiteX27" fmla="*/ 70338 w 2560320"/>
              <a:gd name="connsiteY27" fmla="*/ 801858 h 1308295"/>
              <a:gd name="connsiteX28" fmla="*/ 42203 w 2560320"/>
              <a:gd name="connsiteY28" fmla="*/ 829994 h 1308295"/>
              <a:gd name="connsiteX29" fmla="*/ 14067 w 2560320"/>
              <a:gd name="connsiteY29" fmla="*/ 928467 h 1308295"/>
              <a:gd name="connsiteX30" fmla="*/ 0 w 2560320"/>
              <a:gd name="connsiteY30" fmla="*/ 984738 h 1308295"/>
              <a:gd name="connsiteX31" fmla="*/ 14067 w 2560320"/>
              <a:gd name="connsiteY31" fmla="*/ 1195754 h 1308295"/>
              <a:gd name="connsiteX32" fmla="*/ 28135 w 2560320"/>
              <a:gd name="connsiteY32" fmla="*/ 1237957 h 1308295"/>
              <a:gd name="connsiteX33" fmla="*/ 56271 w 2560320"/>
              <a:gd name="connsiteY33" fmla="*/ 1266092 h 1308295"/>
              <a:gd name="connsiteX34" fmla="*/ 112541 w 2560320"/>
              <a:gd name="connsiteY34" fmla="*/ 1294227 h 1308295"/>
              <a:gd name="connsiteX35" fmla="*/ 154744 w 2560320"/>
              <a:gd name="connsiteY35" fmla="*/ 1308295 h 1308295"/>
              <a:gd name="connsiteX36" fmla="*/ 464234 w 2560320"/>
              <a:gd name="connsiteY36" fmla="*/ 1294227 h 1308295"/>
              <a:gd name="connsiteX37" fmla="*/ 506437 w 2560320"/>
              <a:gd name="connsiteY37" fmla="*/ 1266092 h 1308295"/>
              <a:gd name="connsiteX38" fmla="*/ 548640 w 2560320"/>
              <a:gd name="connsiteY38" fmla="*/ 1252024 h 1308295"/>
              <a:gd name="connsiteX39" fmla="*/ 633046 w 2560320"/>
              <a:gd name="connsiteY39" fmla="*/ 1195754 h 1308295"/>
              <a:gd name="connsiteX40" fmla="*/ 745587 w 2560320"/>
              <a:gd name="connsiteY40" fmla="*/ 1167618 h 1308295"/>
              <a:gd name="connsiteX41" fmla="*/ 801858 w 2560320"/>
              <a:gd name="connsiteY41" fmla="*/ 1153550 h 1308295"/>
              <a:gd name="connsiteX42" fmla="*/ 900332 w 2560320"/>
              <a:gd name="connsiteY42" fmla="*/ 1125415 h 1308295"/>
              <a:gd name="connsiteX43" fmla="*/ 942535 w 2560320"/>
              <a:gd name="connsiteY43" fmla="*/ 1097280 h 1308295"/>
              <a:gd name="connsiteX44" fmla="*/ 1041009 w 2560320"/>
              <a:gd name="connsiteY44" fmla="*/ 1069144 h 1308295"/>
              <a:gd name="connsiteX45" fmla="*/ 1083212 w 2560320"/>
              <a:gd name="connsiteY45" fmla="*/ 1041009 h 1308295"/>
              <a:gd name="connsiteX46" fmla="*/ 1125415 w 2560320"/>
              <a:gd name="connsiteY46" fmla="*/ 1026941 h 1308295"/>
              <a:gd name="connsiteX47" fmla="*/ 1041009 w 2560320"/>
              <a:gd name="connsiteY47" fmla="*/ 998806 h 1308295"/>
              <a:gd name="connsiteX48" fmla="*/ 1111347 w 2560320"/>
              <a:gd name="connsiteY48" fmla="*/ 984738 h 1308295"/>
              <a:gd name="connsiteX49" fmla="*/ 1069144 w 2560320"/>
              <a:gd name="connsiteY49" fmla="*/ 998806 h 1308295"/>
              <a:gd name="connsiteX50" fmla="*/ 1055077 w 2560320"/>
              <a:gd name="connsiteY50" fmla="*/ 1041009 h 1308295"/>
              <a:gd name="connsiteX51" fmla="*/ 1026941 w 2560320"/>
              <a:gd name="connsiteY51" fmla="*/ 1083212 h 1308295"/>
              <a:gd name="connsiteX52" fmla="*/ 1012874 w 2560320"/>
              <a:gd name="connsiteY52" fmla="*/ 1125415 h 1308295"/>
              <a:gd name="connsiteX53" fmla="*/ 984738 w 2560320"/>
              <a:gd name="connsiteY53" fmla="*/ 1195754 h 1308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2560320" h="1308295">
                <a:moveTo>
                  <a:pt x="2152357" y="717452"/>
                </a:moveTo>
                <a:cubicBezTo>
                  <a:pt x="2194560" y="708074"/>
                  <a:pt x="2236474" y="697284"/>
                  <a:pt x="2278966" y="689317"/>
                </a:cubicBezTo>
                <a:cubicBezTo>
                  <a:pt x="2523434" y="643479"/>
                  <a:pt x="2287258" y="699005"/>
                  <a:pt x="2419643" y="661181"/>
                </a:cubicBezTo>
                <a:cubicBezTo>
                  <a:pt x="2440683" y="655170"/>
                  <a:pt x="2495627" y="644291"/>
                  <a:pt x="2518117" y="633046"/>
                </a:cubicBezTo>
                <a:cubicBezTo>
                  <a:pt x="2533239" y="625485"/>
                  <a:pt x="2546252" y="614289"/>
                  <a:pt x="2560320" y="604910"/>
                </a:cubicBezTo>
                <a:cubicBezTo>
                  <a:pt x="2555631" y="511126"/>
                  <a:pt x="2554387" y="417105"/>
                  <a:pt x="2546252" y="323557"/>
                </a:cubicBezTo>
                <a:cubicBezTo>
                  <a:pt x="2544967" y="308784"/>
                  <a:pt x="2539813" y="294070"/>
                  <a:pt x="2532184" y="281354"/>
                </a:cubicBezTo>
                <a:cubicBezTo>
                  <a:pt x="2502676" y="232174"/>
                  <a:pt x="2426469" y="231909"/>
                  <a:pt x="2391507" y="196947"/>
                </a:cubicBezTo>
                <a:cubicBezTo>
                  <a:pt x="2246643" y="52083"/>
                  <a:pt x="2459681" y="256224"/>
                  <a:pt x="2293034" y="126609"/>
                </a:cubicBezTo>
                <a:cubicBezTo>
                  <a:pt x="2266861" y="106252"/>
                  <a:pt x="2254152" y="66756"/>
                  <a:pt x="2222695" y="56270"/>
                </a:cubicBezTo>
                <a:cubicBezTo>
                  <a:pt x="2051378" y="-836"/>
                  <a:pt x="2140351" y="18493"/>
                  <a:pt x="1955409" y="0"/>
                </a:cubicBezTo>
                <a:lnTo>
                  <a:pt x="801858" y="14067"/>
                </a:lnTo>
                <a:cubicBezTo>
                  <a:pt x="787033" y="14416"/>
                  <a:pt x="773285" y="22294"/>
                  <a:pt x="759655" y="28135"/>
                </a:cubicBezTo>
                <a:cubicBezTo>
                  <a:pt x="740380" y="36396"/>
                  <a:pt x="723020" y="48907"/>
                  <a:pt x="703384" y="56270"/>
                </a:cubicBezTo>
                <a:cubicBezTo>
                  <a:pt x="667323" y="69793"/>
                  <a:pt x="638922" y="67400"/>
                  <a:pt x="604911" y="84406"/>
                </a:cubicBezTo>
                <a:cubicBezTo>
                  <a:pt x="589788" y="91967"/>
                  <a:pt x="576775" y="103163"/>
                  <a:pt x="562707" y="112541"/>
                </a:cubicBezTo>
                <a:cubicBezTo>
                  <a:pt x="492073" y="218494"/>
                  <a:pt x="587310" y="96139"/>
                  <a:pt x="478301" y="168812"/>
                </a:cubicBezTo>
                <a:cubicBezTo>
                  <a:pt x="464233" y="178190"/>
                  <a:pt x="463154" y="200191"/>
                  <a:pt x="450166" y="211015"/>
                </a:cubicBezTo>
                <a:cubicBezTo>
                  <a:pt x="434056" y="224440"/>
                  <a:pt x="412652" y="229772"/>
                  <a:pt x="393895" y="239150"/>
                </a:cubicBezTo>
                <a:cubicBezTo>
                  <a:pt x="375138" y="257907"/>
                  <a:pt x="346012" y="270256"/>
                  <a:pt x="337624" y="295421"/>
                </a:cubicBezTo>
                <a:cubicBezTo>
                  <a:pt x="319363" y="350207"/>
                  <a:pt x="334042" y="327139"/>
                  <a:pt x="295421" y="365760"/>
                </a:cubicBezTo>
                <a:cubicBezTo>
                  <a:pt x="290732" y="384517"/>
                  <a:pt x="288970" y="404259"/>
                  <a:pt x="281354" y="422030"/>
                </a:cubicBezTo>
                <a:cubicBezTo>
                  <a:pt x="258428" y="475523"/>
                  <a:pt x="252698" y="457634"/>
                  <a:pt x="211015" y="492369"/>
                </a:cubicBezTo>
                <a:cubicBezTo>
                  <a:pt x="195731" y="505105"/>
                  <a:pt x="182880" y="520504"/>
                  <a:pt x="168812" y="534572"/>
                </a:cubicBezTo>
                <a:cubicBezTo>
                  <a:pt x="131597" y="683429"/>
                  <a:pt x="182124" y="508136"/>
                  <a:pt x="126609" y="633046"/>
                </a:cubicBezTo>
                <a:cubicBezTo>
                  <a:pt x="114564" y="660147"/>
                  <a:pt x="107852" y="689317"/>
                  <a:pt x="98474" y="717452"/>
                </a:cubicBezTo>
                <a:lnTo>
                  <a:pt x="84406" y="759655"/>
                </a:lnTo>
                <a:cubicBezTo>
                  <a:pt x="79717" y="773723"/>
                  <a:pt x="80823" y="791372"/>
                  <a:pt x="70338" y="801858"/>
                </a:cubicBezTo>
                <a:lnTo>
                  <a:pt x="42203" y="829994"/>
                </a:lnTo>
                <a:cubicBezTo>
                  <a:pt x="-1792" y="1005969"/>
                  <a:pt x="54444" y="787145"/>
                  <a:pt x="14067" y="928467"/>
                </a:cubicBezTo>
                <a:cubicBezTo>
                  <a:pt x="8756" y="947057"/>
                  <a:pt x="4689" y="965981"/>
                  <a:pt x="0" y="984738"/>
                </a:cubicBezTo>
                <a:cubicBezTo>
                  <a:pt x="4689" y="1055077"/>
                  <a:pt x="6282" y="1125690"/>
                  <a:pt x="14067" y="1195754"/>
                </a:cubicBezTo>
                <a:cubicBezTo>
                  <a:pt x="15705" y="1210492"/>
                  <a:pt x="20506" y="1225242"/>
                  <a:pt x="28135" y="1237957"/>
                </a:cubicBezTo>
                <a:cubicBezTo>
                  <a:pt x="34959" y="1249330"/>
                  <a:pt x="45235" y="1258735"/>
                  <a:pt x="56271" y="1266092"/>
                </a:cubicBezTo>
                <a:cubicBezTo>
                  <a:pt x="73720" y="1277724"/>
                  <a:pt x="93266" y="1285966"/>
                  <a:pt x="112541" y="1294227"/>
                </a:cubicBezTo>
                <a:cubicBezTo>
                  <a:pt x="126171" y="1300068"/>
                  <a:pt x="140676" y="1303606"/>
                  <a:pt x="154744" y="1308295"/>
                </a:cubicBezTo>
                <a:cubicBezTo>
                  <a:pt x="257907" y="1303606"/>
                  <a:pt x="361700" y="1306531"/>
                  <a:pt x="464234" y="1294227"/>
                </a:cubicBezTo>
                <a:cubicBezTo>
                  <a:pt x="481021" y="1292213"/>
                  <a:pt x="491315" y="1273653"/>
                  <a:pt x="506437" y="1266092"/>
                </a:cubicBezTo>
                <a:cubicBezTo>
                  <a:pt x="519700" y="1259460"/>
                  <a:pt x="535677" y="1259225"/>
                  <a:pt x="548640" y="1252024"/>
                </a:cubicBezTo>
                <a:cubicBezTo>
                  <a:pt x="578199" y="1235602"/>
                  <a:pt x="600241" y="1203955"/>
                  <a:pt x="633046" y="1195754"/>
                </a:cubicBezTo>
                <a:lnTo>
                  <a:pt x="745587" y="1167618"/>
                </a:lnTo>
                <a:cubicBezTo>
                  <a:pt x="764344" y="1162929"/>
                  <a:pt x="783516" y="1159664"/>
                  <a:pt x="801858" y="1153550"/>
                </a:cubicBezTo>
                <a:cubicBezTo>
                  <a:pt x="862403" y="1133369"/>
                  <a:pt x="829675" y="1143080"/>
                  <a:pt x="900332" y="1125415"/>
                </a:cubicBezTo>
                <a:cubicBezTo>
                  <a:pt x="914400" y="1116037"/>
                  <a:pt x="927413" y="1104841"/>
                  <a:pt x="942535" y="1097280"/>
                </a:cubicBezTo>
                <a:cubicBezTo>
                  <a:pt x="962718" y="1087189"/>
                  <a:pt x="1022978" y="1073652"/>
                  <a:pt x="1041009" y="1069144"/>
                </a:cubicBezTo>
                <a:cubicBezTo>
                  <a:pt x="1055077" y="1059766"/>
                  <a:pt x="1068090" y="1048570"/>
                  <a:pt x="1083212" y="1041009"/>
                </a:cubicBezTo>
                <a:cubicBezTo>
                  <a:pt x="1096475" y="1034377"/>
                  <a:pt x="1135900" y="1037426"/>
                  <a:pt x="1125415" y="1026941"/>
                </a:cubicBezTo>
                <a:cubicBezTo>
                  <a:pt x="1104444" y="1005970"/>
                  <a:pt x="1041009" y="998806"/>
                  <a:pt x="1041009" y="998806"/>
                </a:cubicBezTo>
                <a:cubicBezTo>
                  <a:pt x="1064455" y="994117"/>
                  <a:pt x="1087437" y="984738"/>
                  <a:pt x="1111347" y="984738"/>
                </a:cubicBezTo>
                <a:cubicBezTo>
                  <a:pt x="1126176" y="984738"/>
                  <a:pt x="1079629" y="988320"/>
                  <a:pt x="1069144" y="998806"/>
                </a:cubicBezTo>
                <a:cubicBezTo>
                  <a:pt x="1058659" y="1009291"/>
                  <a:pt x="1061709" y="1027746"/>
                  <a:pt x="1055077" y="1041009"/>
                </a:cubicBezTo>
                <a:cubicBezTo>
                  <a:pt x="1047516" y="1056131"/>
                  <a:pt x="1036320" y="1069144"/>
                  <a:pt x="1026941" y="1083212"/>
                </a:cubicBezTo>
                <a:cubicBezTo>
                  <a:pt x="1022252" y="1097280"/>
                  <a:pt x="1016948" y="1111157"/>
                  <a:pt x="1012874" y="1125415"/>
                </a:cubicBezTo>
                <a:cubicBezTo>
                  <a:pt x="994063" y="1191254"/>
                  <a:pt x="1013553" y="1166939"/>
                  <a:pt x="984738" y="119575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8" name="Szövegdoboz 17">
            <a:extLst>
              <a:ext uri="{FF2B5EF4-FFF2-40B4-BE49-F238E27FC236}">
                <a16:creationId xmlns:a16="http://schemas.microsoft.com/office/drawing/2014/main" id="{6FA9D8CC-B472-48D7-AF51-F585CCC54CA0}"/>
              </a:ext>
            </a:extLst>
          </p:cNvPr>
          <p:cNvSpPr txBox="1"/>
          <p:nvPr/>
        </p:nvSpPr>
        <p:spPr>
          <a:xfrm>
            <a:off x="8145195" y="661182"/>
            <a:ext cx="576774" cy="369332"/>
          </a:xfrm>
          <a:prstGeom prst="rect">
            <a:avLst/>
          </a:prstGeom>
          <a:noFill/>
        </p:spPr>
        <p:txBody>
          <a:bodyPr wrap="square" rtlCol="0">
            <a:spAutoFit/>
          </a:bodyPr>
          <a:lstStyle/>
          <a:p>
            <a:r>
              <a:rPr lang="hu-HU" dirty="0"/>
              <a:t>0,8</a:t>
            </a:r>
          </a:p>
        </p:txBody>
      </p:sp>
    </p:spTree>
    <p:extLst>
      <p:ext uri="{BB962C8B-B14F-4D97-AF65-F5344CB8AC3E}">
        <p14:creationId xmlns:p14="http://schemas.microsoft.com/office/powerpoint/2010/main" val="3414016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B15BC167-C5C8-442F-AB60-58C8D64981E1}"/>
              </a:ext>
            </a:extLst>
          </p:cNvPr>
          <p:cNvSpPr>
            <a:spLocks noGrp="1"/>
          </p:cNvSpPr>
          <p:nvPr>
            <p:ph type="title"/>
          </p:nvPr>
        </p:nvSpPr>
        <p:spPr/>
        <p:txBody>
          <a:bodyPr/>
          <a:lstStyle/>
          <a:p>
            <a:r>
              <a:rPr lang="hu-HU" dirty="0"/>
              <a:t>Kezdeti valószínűségeloszlás</a:t>
            </a:r>
          </a:p>
        </p:txBody>
      </p:sp>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5421D6EC-015D-4BFD-85D1-0EC4A4088106}"/>
                  </a:ext>
                </a:extLst>
              </p:cNvPr>
              <p:cNvSpPr>
                <a:spLocks noGrp="1"/>
              </p:cNvSpPr>
              <p:nvPr>
                <p:ph idx="1"/>
              </p:nvPr>
            </p:nvSpPr>
            <p:spPr/>
            <p:txBody>
              <a:bodyPr>
                <a:normAutofit fontScale="85000" lnSpcReduction="10000"/>
              </a:bodyPr>
              <a:lstStyle/>
              <a:p>
                <a:pPr algn="just"/>
                <a:r>
                  <a:rPr lang="hu-HU" dirty="0"/>
                  <a:t>Egy </a:t>
                </a:r>
                <a:r>
                  <a:rPr lang="hu-HU" dirty="0" err="1"/>
                  <a:t>Markov</a:t>
                </a:r>
                <a:r>
                  <a:rPr lang="hu-HU" dirty="0"/>
                  <a:t>-lánc időbeli viselkedését akkor tudjuk megadni, ha ismerjük a folyamat eloszlását a </a:t>
                </a:r>
                <a14:m>
                  <m:oMath xmlns:m="http://schemas.openxmlformats.org/officeDocument/2006/math">
                    <m:r>
                      <a:rPr lang="hu-HU" b="0" i="1" smtClean="0">
                        <a:latin typeface="Cambria Math" panose="02040503050406030204" pitchFamily="18" charset="0"/>
                      </a:rPr>
                      <m:t>0</m:t>
                    </m:r>
                  </m:oMath>
                </a14:m>
                <a:r>
                  <a:rPr lang="hu-HU" dirty="0"/>
                  <a:t> időpontban. Jelölje </a:t>
                </a:r>
                <a14:m>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𝑞</m:t>
                        </m:r>
                      </m:e>
                      <m:sub>
                        <m:r>
                          <a:rPr lang="hu-HU" b="0" i="1" smtClean="0">
                            <a:latin typeface="Cambria Math" panose="02040503050406030204" pitchFamily="18" charset="0"/>
                          </a:rPr>
                          <m:t>𝑖</m:t>
                        </m:r>
                      </m:sub>
                    </m:sSub>
                    <m:r>
                      <a:rPr lang="hu-HU" b="0" i="0" smtClean="0">
                        <a:latin typeface="Cambria Math" panose="02040503050406030204" pitchFamily="18" charset="0"/>
                      </a:rPr>
                      <m:t> </m:t>
                    </m:r>
                  </m:oMath>
                </a14:m>
                <a:r>
                  <a:rPr lang="hu-HU" dirty="0"/>
                  <a:t>annak a valószínűségét, hogy a </a:t>
                </a:r>
                <a14:m>
                  <m:oMath xmlns:m="http://schemas.openxmlformats.org/officeDocument/2006/math">
                    <m:r>
                      <a:rPr lang="hu-HU" i="1">
                        <a:latin typeface="Cambria Math" panose="02040503050406030204" pitchFamily="18" charset="0"/>
                      </a:rPr>
                      <m:t>0</m:t>
                    </m:r>
                  </m:oMath>
                </a14:m>
                <a:r>
                  <a:rPr lang="hu-HU" dirty="0"/>
                  <a:t> időpontban a lánc az </a:t>
                </a:r>
                <a14:m>
                  <m:oMath xmlns:m="http://schemas.openxmlformats.org/officeDocument/2006/math">
                    <m:r>
                      <a:rPr lang="hu-HU" b="0" i="1" smtClean="0">
                        <a:latin typeface="Cambria Math" panose="02040503050406030204" pitchFamily="18" charset="0"/>
                      </a:rPr>
                      <m:t>𝑖</m:t>
                    </m:r>
                  </m:oMath>
                </a14:m>
                <a:r>
                  <a:rPr lang="hu-HU" dirty="0"/>
                  <a:t> állapotban van. </a:t>
                </a:r>
              </a:p>
              <a:p>
                <a:pPr algn="just"/>
                <a:r>
                  <a:rPr lang="hu-HU" dirty="0"/>
                  <a:t>A </a:t>
                </a:r>
                <a14:m>
                  <m:oMath xmlns:m="http://schemas.openxmlformats.org/officeDocument/2006/math">
                    <m:r>
                      <a:rPr lang="hu-HU" b="0" i="1" smtClean="0">
                        <a:latin typeface="Cambria Math" panose="02040503050406030204" pitchFamily="18" charset="0"/>
                      </a:rPr>
                      <m:t>𝑞</m:t>
                    </m:r>
                    <m:r>
                      <a:rPr lang="hu-HU" b="0" i="1" smtClean="0">
                        <a:latin typeface="Cambria Math" panose="02040503050406030204" pitchFamily="18" charset="0"/>
                      </a:rPr>
                      <m:t>=</m:t>
                    </m:r>
                    <m:d>
                      <m:dPr>
                        <m:begChr m:val="["/>
                        <m:endChr m:val="]"/>
                        <m:ctrlPr>
                          <a:rPr lang="hu-HU" b="0" i="1" smtClean="0">
                            <a:latin typeface="Cambria Math" panose="02040503050406030204" pitchFamily="18" charset="0"/>
                          </a:rPr>
                        </m:ctrlPr>
                      </m:dPr>
                      <m:e>
                        <m:m>
                          <m:mPr>
                            <m:mcs>
                              <m:mc>
                                <m:mcPr>
                                  <m:count m:val="3"/>
                                  <m:mcJc m:val="center"/>
                                </m:mcPr>
                              </m:mc>
                            </m:mcs>
                            <m:ctrlPr>
                              <a:rPr lang="hu-HU" b="0" i="1" smtClean="0">
                                <a:latin typeface="Cambria Math" panose="02040503050406030204" pitchFamily="18" charset="0"/>
                              </a:rPr>
                            </m:ctrlPr>
                          </m:mPr>
                          <m:mr>
                            <m:e>
                              <m:sSub>
                                <m:sSubPr>
                                  <m:ctrlPr>
                                    <a:rPr lang="hu-HU" b="0" i="1" smtClean="0">
                                      <a:latin typeface="Cambria Math" panose="02040503050406030204" pitchFamily="18" charset="0"/>
                                    </a:rPr>
                                  </m:ctrlPr>
                                </m:sSubPr>
                                <m:e>
                                  <m:r>
                                    <m:rPr>
                                      <m:brk m:alnAt="7"/>
                                    </m:rPr>
                                    <a:rPr lang="hu-HU" b="0" i="1" smtClean="0">
                                      <a:latin typeface="Cambria Math" panose="02040503050406030204" pitchFamily="18" charset="0"/>
                                    </a:rPr>
                                    <m:t>𝑞</m:t>
                                  </m:r>
                                </m:e>
                                <m:sub>
                                  <m:r>
                                    <m:rPr>
                                      <m:brk m:alnAt="7"/>
                                    </m:rPr>
                                    <a:rPr lang="hu-HU" b="0" i="1" smtClean="0">
                                      <a:latin typeface="Cambria Math" panose="02040503050406030204" pitchFamily="18" charset="0"/>
                                    </a:rPr>
                                    <m:t>1</m:t>
                                  </m:r>
                                </m:sub>
                              </m:sSub>
                              <m:r>
                                <m:rPr>
                                  <m:brk m:alnAt="7"/>
                                </m:rPr>
                                <a:rPr lang="hu-HU" b="0" i="1" smtClean="0">
                                  <a:latin typeface="Cambria Math" panose="02040503050406030204" pitchFamily="18" charset="0"/>
                                </a:rPr>
                                <m:t> </m:t>
                              </m:r>
                              <m:r>
                                <a:rPr lang="hu-HU" b="0" i="1" smtClean="0">
                                  <a:latin typeface="Cambria Math" panose="02040503050406030204" pitchFamily="18" charset="0"/>
                                </a:rPr>
                                <m:t>  </m:t>
                              </m:r>
                              <m:sSub>
                                <m:sSubPr>
                                  <m:ctrlPr>
                                    <a:rPr lang="hu-HU" b="0" i="1" smtClean="0">
                                      <a:latin typeface="Cambria Math" panose="02040503050406030204" pitchFamily="18" charset="0"/>
                                    </a:rPr>
                                  </m:ctrlPr>
                                </m:sSubPr>
                                <m:e>
                                  <m:r>
                                    <m:rPr>
                                      <m:brk m:alnAt="7"/>
                                    </m:rPr>
                                    <a:rPr lang="hu-HU" b="0" i="1" smtClean="0">
                                      <a:latin typeface="Cambria Math" panose="02040503050406030204" pitchFamily="18" charset="0"/>
                                    </a:rPr>
                                    <m:t>𝑞</m:t>
                                  </m:r>
                                </m:e>
                                <m:sub>
                                  <m:r>
                                    <m:rPr>
                                      <m:brk m:alnAt="7"/>
                                    </m:rPr>
                                    <a:rPr lang="hu-HU" b="0" i="1" smtClean="0">
                                      <a:latin typeface="Cambria Math" panose="02040503050406030204" pitchFamily="18" charset="0"/>
                                    </a:rPr>
                                    <m:t>2</m:t>
                                  </m:r>
                                </m:sub>
                              </m:sSub>
                            </m:e>
                            <m:e>
                              <m:r>
                                <a:rPr lang="hu-HU" b="0" i="1" smtClean="0">
                                  <a:latin typeface="Cambria Math" panose="02040503050406030204" pitchFamily="18" charset="0"/>
                                </a:rPr>
                                <m:t>⋯</m:t>
                              </m:r>
                            </m:e>
                            <m:e>
                              <m:sSub>
                                <m:sSubPr>
                                  <m:ctrlPr>
                                    <a:rPr lang="hu-HU" b="0" i="1" smtClean="0">
                                      <a:latin typeface="Cambria Math" panose="02040503050406030204" pitchFamily="18" charset="0"/>
                                    </a:rPr>
                                  </m:ctrlPr>
                                </m:sSubPr>
                                <m:e>
                                  <m:r>
                                    <a:rPr lang="hu-HU" b="0" i="1" smtClean="0">
                                      <a:latin typeface="Cambria Math" panose="02040503050406030204" pitchFamily="18" charset="0"/>
                                    </a:rPr>
                                    <m:t>𝑞</m:t>
                                  </m:r>
                                </m:e>
                                <m:sub>
                                  <m:r>
                                    <a:rPr lang="hu-HU" b="0" i="1" smtClean="0">
                                      <a:latin typeface="Cambria Math" panose="02040503050406030204" pitchFamily="18" charset="0"/>
                                    </a:rPr>
                                    <m:t>𝑠</m:t>
                                  </m:r>
                                </m:sub>
                              </m:sSub>
                            </m:e>
                          </m:mr>
                        </m:m>
                      </m:e>
                    </m:d>
                  </m:oMath>
                </a14:m>
                <a:r>
                  <a:rPr lang="hu-HU" dirty="0"/>
                  <a:t> vektort a </a:t>
                </a:r>
                <a:r>
                  <a:rPr lang="hu-HU" dirty="0" err="1"/>
                  <a:t>Markov</a:t>
                </a:r>
                <a:r>
                  <a:rPr lang="hu-HU" dirty="0"/>
                  <a:t>-lánc kezdeti valószínűségeloszlásának nevezzük.</a:t>
                </a:r>
              </a:p>
              <a:p>
                <a:pPr algn="just"/>
                <a:r>
                  <a:rPr lang="hu-HU" dirty="0"/>
                  <a:t>Ha például tudjuk, hogy amikor elkezdjük majd vizsgálni az időjárást, akkor 0,7 valószínűséggel lesz napos idő, akkor </a:t>
                </a:r>
                <a14:m>
                  <m:oMath xmlns:m="http://schemas.openxmlformats.org/officeDocument/2006/math">
                    <m:r>
                      <a:rPr lang="hu-HU" b="0" i="1" smtClean="0">
                        <a:latin typeface="Cambria Math" panose="02040503050406030204" pitchFamily="18" charset="0"/>
                      </a:rPr>
                      <m:t>𝑞</m:t>
                    </m:r>
                    <m:r>
                      <a:rPr lang="hu-HU" b="0" i="1" smtClean="0">
                        <a:latin typeface="Cambria Math" panose="02040503050406030204" pitchFamily="18" charset="0"/>
                      </a:rPr>
                      <m:t>=</m:t>
                    </m:r>
                    <m:d>
                      <m:dPr>
                        <m:begChr m:val="["/>
                        <m:endChr m:val="]"/>
                        <m:ctrlPr>
                          <a:rPr lang="hu-HU" b="0" i="1" smtClean="0">
                            <a:latin typeface="Cambria Math" panose="02040503050406030204" pitchFamily="18" charset="0"/>
                          </a:rPr>
                        </m:ctrlPr>
                      </m:dPr>
                      <m:e>
                        <m:m>
                          <m:mPr>
                            <m:mcs>
                              <m:mc>
                                <m:mcPr>
                                  <m:count m:val="2"/>
                                  <m:mcJc m:val="center"/>
                                </m:mcPr>
                              </m:mc>
                            </m:mcs>
                            <m:ctrlPr>
                              <a:rPr lang="hu-HU" b="0" i="1" smtClean="0">
                                <a:latin typeface="Cambria Math" panose="02040503050406030204" pitchFamily="18" charset="0"/>
                              </a:rPr>
                            </m:ctrlPr>
                          </m:mPr>
                          <m:mr>
                            <m:e>
                              <m:r>
                                <m:rPr>
                                  <m:brk m:alnAt="7"/>
                                </m:rPr>
                                <a:rPr lang="hu-HU" b="0" i="1" smtClean="0">
                                  <a:latin typeface="Cambria Math" panose="02040503050406030204" pitchFamily="18" charset="0"/>
                                </a:rPr>
                                <m:t>0</m:t>
                              </m:r>
                              <m:r>
                                <a:rPr lang="hu-HU" b="0" i="1" smtClean="0">
                                  <a:latin typeface="Cambria Math" panose="02040503050406030204" pitchFamily="18" charset="0"/>
                                </a:rPr>
                                <m:t>,7</m:t>
                              </m:r>
                            </m:e>
                            <m:e>
                              <m:r>
                                <a:rPr lang="hu-HU" b="0" i="1" smtClean="0">
                                  <a:latin typeface="Cambria Math" panose="02040503050406030204" pitchFamily="18" charset="0"/>
                                </a:rPr>
                                <m:t>0,3</m:t>
                              </m:r>
                            </m:e>
                          </m:mr>
                        </m:m>
                      </m:e>
                    </m:d>
                  </m:oMath>
                </a14:m>
                <a:endParaRPr lang="hu-HU" dirty="0"/>
              </a:p>
              <a:p>
                <a:pPr algn="just"/>
                <a:r>
                  <a:rPr lang="hu-HU" dirty="0"/>
                  <a:t>A kezdő nap utáni napon a napos idő valószínűsége:   </a:t>
                </a:r>
              </a:p>
              <a:p>
                <a:pPr marL="0" indent="0" algn="just">
                  <a:buNone/>
                </a:pPr>
                <a:r>
                  <a:rPr lang="hu-HU" b="0" dirty="0"/>
                  <a:t>   </a:t>
                </a:r>
                <a14:m>
                  <m:oMath xmlns:m="http://schemas.openxmlformats.org/officeDocument/2006/math">
                    <m:r>
                      <a:rPr lang="hu-HU" b="0" i="1" smtClean="0">
                        <a:latin typeface="Cambria Math" panose="02040503050406030204" pitchFamily="18" charset="0"/>
                      </a:rPr>
                      <m:t>0,7</m:t>
                    </m:r>
                    <m:r>
                      <a:rPr lang="hu-HU" b="0" i="1" smtClean="0">
                        <a:latin typeface="Cambria Math" panose="02040503050406030204" pitchFamily="18" charset="0"/>
                        <a:ea typeface="Cambria Math" panose="02040503050406030204" pitchFamily="18" charset="0"/>
                      </a:rPr>
                      <m:t>∙0,8+0,3∙0,4=0,68</m:t>
                    </m:r>
                  </m:oMath>
                </a14:m>
                <a:r>
                  <a:rPr lang="hu-HU" dirty="0"/>
                  <a:t>, azaz </a:t>
                </a:r>
                <a14:m>
                  <m:oMath xmlns:m="http://schemas.openxmlformats.org/officeDocument/2006/math">
                    <m:r>
                      <a:rPr lang="hu-HU" b="0" i="1" smtClean="0">
                        <a:latin typeface="Cambria Math" panose="02040503050406030204" pitchFamily="18" charset="0"/>
                      </a:rPr>
                      <m:t>𝑞</m:t>
                    </m:r>
                  </m:oMath>
                </a14:m>
                <a:r>
                  <a:rPr lang="hu-HU" dirty="0"/>
                  <a:t> és </a:t>
                </a:r>
                <a14:m>
                  <m:oMath xmlns:m="http://schemas.openxmlformats.org/officeDocument/2006/math">
                    <m:r>
                      <a:rPr lang="hu-HU" b="0" i="1" smtClean="0">
                        <a:latin typeface="Cambria Math" panose="02040503050406030204" pitchFamily="18" charset="0"/>
                      </a:rPr>
                      <m:t>𝑃</m:t>
                    </m:r>
                  </m:oMath>
                </a14:m>
                <a:r>
                  <a:rPr lang="hu-HU" dirty="0"/>
                  <a:t> első oszlopának szorzata. Általában   is </a:t>
                </a:r>
                <a14:m>
                  <m:oMath xmlns:m="http://schemas.openxmlformats.org/officeDocument/2006/math">
                    <m:r>
                      <a:rPr lang="hu-HU" b="0" i="1" smtClean="0">
                        <a:latin typeface="Cambria Math" panose="02040503050406030204" pitchFamily="18" charset="0"/>
                      </a:rPr>
                      <m:t>𝑞</m:t>
                    </m:r>
                    <m:r>
                      <a:rPr lang="hu-HU" b="0" i="1" smtClean="0">
                        <a:latin typeface="Cambria Math" panose="02040503050406030204" pitchFamily="18" charset="0"/>
                        <a:ea typeface="Cambria Math" panose="02040503050406030204" pitchFamily="18" charset="0"/>
                      </a:rPr>
                      <m:t>∙</m:t>
                    </m:r>
                    <m:r>
                      <a:rPr lang="hu-HU" b="0" i="1" smtClean="0">
                        <a:latin typeface="Cambria Math" panose="02040503050406030204" pitchFamily="18" charset="0"/>
                        <a:ea typeface="Cambria Math" panose="02040503050406030204" pitchFamily="18" charset="0"/>
                      </a:rPr>
                      <m:t>𝑃</m:t>
                    </m:r>
                  </m:oMath>
                </a14:m>
                <a:r>
                  <a:rPr lang="hu-HU" dirty="0"/>
                  <a:t> adja meg egy átmenet után az állapotok közötti valószínűségeloszlást. Ebben a példában: </a:t>
                </a:r>
                <a14:m>
                  <m:oMath xmlns:m="http://schemas.openxmlformats.org/officeDocument/2006/math">
                    <m:r>
                      <a:rPr lang="hu-HU" b="0" i="1" smtClean="0">
                        <a:latin typeface="Cambria Math" panose="02040503050406030204" pitchFamily="18" charset="0"/>
                      </a:rPr>
                      <m:t>𝑞</m:t>
                    </m:r>
                    <m:r>
                      <a:rPr lang="hu-HU" b="0" i="1" smtClean="0">
                        <a:latin typeface="Cambria Math" panose="02040503050406030204" pitchFamily="18" charset="0"/>
                        <a:ea typeface="Cambria Math" panose="02040503050406030204" pitchFamily="18" charset="0"/>
                      </a:rPr>
                      <m:t>∙</m:t>
                    </m:r>
                    <m:r>
                      <a:rPr lang="hu-HU" b="0" i="1" smtClean="0">
                        <a:latin typeface="Cambria Math" panose="02040503050406030204" pitchFamily="18" charset="0"/>
                        <a:ea typeface="Cambria Math" panose="02040503050406030204" pitchFamily="18" charset="0"/>
                      </a:rPr>
                      <m:t>𝑃</m:t>
                    </m:r>
                    <m:r>
                      <a:rPr lang="hu-HU" b="0" i="1" smtClean="0">
                        <a:latin typeface="Cambria Math" panose="02040503050406030204" pitchFamily="18" charset="0"/>
                        <a:ea typeface="Cambria Math" panose="02040503050406030204" pitchFamily="18" charset="0"/>
                      </a:rPr>
                      <m:t>=</m:t>
                    </m:r>
                    <m:d>
                      <m:dPr>
                        <m:begChr m:val="["/>
                        <m:endChr m:val="]"/>
                        <m:ctrlPr>
                          <a:rPr lang="hu-HU" b="0" i="1" smtClean="0">
                            <a:latin typeface="Cambria Math" panose="02040503050406030204" pitchFamily="18" charset="0"/>
                            <a:ea typeface="Cambria Math" panose="02040503050406030204" pitchFamily="18" charset="0"/>
                          </a:rPr>
                        </m:ctrlPr>
                      </m:dPr>
                      <m:e>
                        <m:m>
                          <m:mPr>
                            <m:mcs>
                              <m:mc>
                                <m:mcPr>
                                  <m:count m:val="2"/>
                                  <m:mcJc m:val="center"/>
                                </m:mcPr>
                              </m:mc>
                            </m:mcs>
                            <m:ctrlPr>
                              <a:rPr lang="hu-HU" b="0" i="1" smtClean="0">
                                <a:latin typeface="Cambria Math" panose="02040503050406030204" pitchFamily="18" charset="0"/>
                                <a:ea typeface="Cambria Math" panose="02040503050406030204" pitchFamily="18" charset="0"/>
                              </a:rPr>
                            </m:ctrlPr>
                          </m:mPr>
                          <m:mr>
                            <m:e>
                              <m:r>
                                <m:rPr>
                                  <m:brk m:alnAt="7"/>
                                </m:rPr>
                                <a:rPr lang="hu-HU" b="0" i="1" smtClean="0">
                                  <a:latin typeface="Cambria Math" panose="02040503050406030204" pitchFamily="18" charset="0"/>
                                  <a:ea typeface="Cambria Math" panose="02040503050406030204" pitchFamily="18" charset="0"/>
                                </a:rPr>
                                <m:t>0</m:t>
                              </m:r>
                              <m:r>
                                <a:rPr lang="hu-HU" b="0" i="1" smtClean="0">
                                  <a:latin typeface="Cambria Math" panose="02040503050406030204" pitchFamily="18" charset="0"/>
                                  <a:ea typeface="Cambria Math" panose="02040503050406030204" pitchFamily="18" charset="0"/>
                                </a:rPr>
                                <m:t>,68</m:t>
                              </m:r>
                            </m:e>
                            <m:e>
                              <m:r>
                                <a:rPr lang="hu-HU" b="0" i="1" smtClean="0">
                                  <a:latin typeface="Cambria Math" panose="02040503050406030204" pitchFamily="18" charset="0"/>
                                  <a:ea typeface="Cambria Math" panose="02040503050406030204" pitchFamily="18" charset="0"/>
                                </a:rPr>
                                <m:t>0,32</m:t>
                              </m:r>
                            </m:e>
                          </m:mr>
                        </m:m>
                      </m:e>
                    </m:d>
                  </m:oMath>
                </a14:m>
                <a:endParaRPr lang="hu-HU" dirty="0"/>
              </a:p>
            </p:txBody>
          </p:sp>
        </mc:Choice>
        <mc:Fallback>
          <p:sp>
            <p:nvSpPr>
              <p:cNvPr id="3" name="Tartalom helye 2">
                <a:extLst>
                  <a:ext uri="{FF2B5EF4-FFF2-40B4-BE49-F238E27FC236}">
                    <a16:creationId xmlns:a16="http://schemas.microsoft.com/office/drawing/2014/main" id="{5421D6EC-015D-4BFD-85D1-0EC4A4088106}"/>
                  </a:ext>
                </a:extLst>
              </p:cNvPr>
              <p:cNvSpPr>
                <a:spLocks noGrp="1" noRot="1" noChangeAspect="1" noMove="1" noResize="1" noEditPoints="1" noAdjustHandles="1" noChangeArrowheads="1" noChangeShapeType="1" noTextEdit="1"/>
              </p:cNvSpPr>
              <p:nvPr>
                <p:ph idx="1"/>
              </p:nvPr>
            </p:nvSpPr>
            <p:spPr>
              <a:blipFill>
                <a:blip r:embed="rId2"/>
                <a:stretch>
                  <a:fillRect l="-928" t="-2661" r="-870"/>
                </a:stretch>
              </a:blipFill>
            </p:spPr>
            <p:txBody>
              <a:bodyPr/>
              <a:lstStyle/>
              <a:p>
                <a:r>
                  <a:rPr lang="hu-HU">
                    <a:noFill/>
                  </a:rPr>
                  <a:t> </a:t>
                </a:r>
              </a:p>
            </p:txBody>
          </p:sp>
        </mc:Fallback>
      </mc:AlternateContent>
    </p:spTree>
    <p:extLst>
      <p:ext uri="{BB962C8B-B14F-4D97-AF65-F5344CB8AC3E}">
        <p14:creationId xmlns:p14="http://schemas.microsoft.com/office/powerpoint/2010/main" val="925114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p:txBody>
          <a:bodyPr/>
          <a:lstStyle/>
          <a:p>
            <a:r>
              <a:rPr lang="hu-HU" dirty="0"/>
              <a:t>n-lépéses átmenetvalószínűségek</a:t>
            </a:r>
          </a:p>
        </p:txBody>
      </p:sp>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56FD1495-42F1-4DD7-9229-1240CFC9921C}"/>
                  </a:ext>
                </a:extLst>
              </p:cNvPr>
              <p:cNvSpPr>
                <a:spLocks noGrp="1"/>
              </p:cNvSpPr>
              <p:nvPr>
                <p:ph idx="1"/>
              </p:nvPr>
            </p:nvSpPr>
            <p:spPr/>
            <p:txBody>
              <a:bodyPr>
                <a:normAutofit/>
              </a:bodyPr>
              <a:lstStyle/>
              <a:p>
                <a:pPr algn="just"/>
                <a:r>
                  <a:rPr lang="hu-HU" dirty="0"/>
                  <a:t>Az előző példák alapján egy fontos kérdés felmerülhet az emberben. Kitudjuk-e számolni a mai időjárásból a holnaputánit? Mennyi az esélye például annak, hogy felhős nap után két nappal megint felhős nap jön?   </a:t>
                </a:r>
              </a:p>
              <a:p>
                <a:pPr algn="just"/>
                <a:endParaRPr lang="hu-HU" dirty="0"/>
              </a:p>
              <a:p>
                <a:endParaRPr lang="hu-HU" dirty="0"/>
              </a:p>
              <a:p>
                <a:endParaRPr lang="hu-HU" dirty="0"/>
              </a:p>
              <a:p>
                <a:endParaRPr lang="hu-HU" dirty="0"/>
              </a:p>
              <a:p>
                <a:r>
                  <a:rPr lang="hu-HU" dirty="0"/>
                  <a:t>A kérdéses valószínűség az ábra alapján: </a:t>
                </a:r>
                <a14:m>
                  <m:oMath xmlns:m="http://schemas.openxmlformats.org/officeDocument/2006/math">
                    <m:r>
                      <a:rPr lang="hu-HU" b="0" i="1" smtClean="0">
                        <a:latin typeface="Cambria Math" panose="02040503050406030204" pitchFamily="18" charset="0"/>
                      </a:rPr>
                      <m:t>0,4</m:t>
                    </m:r>
                    <m:r>
                      <a:rPr lang="hu-HU" b="0" i="1" smtClean="0">
                        <a:latin typeface="Cambria Math" panose="02040503050406030204" pitchFamily="18" charset="0"/>
                        <a:ea typeface="Cambria Math" panose="02040503050406030204" pitchFamily="18" charset="0"/>
                      </a:rPr>
                      <m:t>∙0,2+0,6∙0,6=0,44</m:t>
                    </m:r>
                  </m:oMath>
                </a14:m>
                <a:endParaRPr lang="hu-HU" b="0" dirty="0">
                  <a:ea typeface="Cambria Math" panose="02040503050406030204" pitchFamily="18" charset="0"/>
                </a:endParaRPr>
              </a:p>
              <a:p>
                <a:endParaRPr lang="hu-HU" dirty="0"/>
              </a:p>
            </p:txBody>
          </p:sp>
        </mc:Choice>
        <mc:Fallback>
          <p:sp>
            <p:nvSpPr>
              <p:cNvPr id="3" name="Tartalom helye 2">
                <a:extLst>
                  <a:ext uri="{FF2B5EF4-FFF2-40B4-BE49-F238E27FC236}">
                    <a16:creationId xmlns:a16="http://schemas.microsoft.com/office/drawing/2014/main" id="{56FD1495-42F1-4DD7-9229-1240CFC9921C}"/>
                  </a:ext>
                </a:extLst>
              </p:cNvPr>
              <p:cNvSpPr>
                <a:spLocks noGrp="1" noRot="1" noChangeAspect="1" noMove="1" noResize="1" noEditPoints="1" noAdjustHandles="1" noChangeArrowheads="1" noChangeShapeType="1" noTextEdit="1"/>
              </p:cNvSpPr>
              <p:nvPr>
                <p:ph idx="1"/>
              </p:nvPr>
            </p:nvSpPr>
            <p:spPr>
              <a:blipFill>
                <a:blip r:embed="rId2"/>
                <a:stretch>
                  <a:fillRect l="-1043" t="-2241" r="-1159" b="-140"/>
                </a:stretch>
              </a:blipFill>
            </p:spPr>
            <p:txBody>
              <a:bodyPr/>
              <a:lstStyle/>
              <a:p>
                <a:r>
                  <a:rPr lang="hu-HU">
                    <a:noFill/>
                  </a:rPr>
                  <a:t> </a:t>
                </a:r>
              </a:p>
            </p:txBody>
          </p:sp>
        </mc:Fallback>
      </mc:AlternateContent>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3"/>
          <a:stretch>
            <a:fillRect/>
          </a:stretch>
        </p:blipFill>
        <p:spPr>
          <a:xfrm>
            <a:off x="10578904" y="189951"/>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pic>
        <p:nvPicPr>
          <p:cNvPr id="5" name="Ábra 4" descr="Felhő">
            <a:extLst>
              <a:ext uri="{FF2B5EF4-FFF2-40B4-BE49-F238E27FC236}">
                <a16:creationId xmlns:a16="http://schemas.microsoft.com/office/drawing/2014/main" id="{47C8C089-8151-4BE9-99FB-48A783E28FF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8493" y="3547907"/>
            <a:ext cx="1273908" cy="1273908"/>
          </a:xfrm>
          <a:prstGeom prst="rect">
            <a:avLst/>
          </a:prstGeom>
        </p:spPr>
      </p:pic>
      <p:pic>
        <p:nvPicPr>
          <p:cNvPr id="9" name="Ábra 8" descr="Nap">
            <a:extLst>
              <a:ext uri="{FF2B5EF4-FFF2-40B4-BE49-F238E27FC236}">
                <a16:creationId xmlns:a16="http://schemas.microsoft.com/office/drawing/2014/main" id="{E060A965-B81A-4F0D-8B65-228570EC69A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3125305">
            <a:off x="5466909" y="2935234"/>
            <a:ext cx="987533" cy="987533"/>
          </a:xfrm>
          <a:prstGeom prst="rect">
            <a:avLst/>
          </a:prstGeom>
        </p:spPr>
      </p:pic>
      <p:pic>
        <p:nvPicPr>
          <p:cNvPr id="11" name="Ábra 10" descr="Felhő">
            <a:extLst>
              <a:ext uri="{FF2B5EF4-FFF2-40B4-BE49-F238E27FC236}">
                <a16:creationId xmlns:a16="http://schemas.microsoft.com/office/drawing/2014/main" id="{10577BF4-21BF-40E4-BC87-AC51C3862A9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747366" y="3613170"/>
            <a:ext cx="1273908" cy="1273908"/>
          </a:xfrm>
          <a:prstGeom prst="rect">
            <a:avLst/>
          </a:prstGeom>
        </p:spPr>
      </p:pic>
      <p:pic>
        <p:nvPicPr>
          <p:cNvPr id="12" name="Ábra 11" descr="Felhő">
            <a:extLst>
              <a:ext uri="{FF2B5EF4-FFF2-40B4-BE49-F238E27FC236}">
                <a16:creationId xmlns:a16="http://schemas.microsoft.com/office/drawing/2014/main" id="{5C1DE213-F3C4-4AC5-A933-A468B9FE24C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79722" y="4141611"/>
            <a:ext cx="1273908" cy="1273908"/>
          </a:xfrm>
          <a:prstGeom prst="rect">
            <a:avLst/>
          </a:prstGeom>
        </p:spPr>
      </p:pic>
      <p:cxnSp>
        <p:nvCxnSpPr>
          <p:cNvPr id="14" name="Egyenes összekötő nyíllal 13">
            <a:extLst>
              <a:ext uri="{FF2B5EF4-FFF2-40B4-BE49-F238E27FC236}">
                <a16:creationId xmlns:a16="http://schemas.microsoft.com/office/drawing/2014/main" id="{AE371C00-591D-4346-B13B-60BCA5674466}"/>
              </a:ext>
            </a:extLst>
          </p:cNvPr>
          <p:cNvCxnSpPr/>
          <p:nvPr/>
        </p:nvCxnSpPr>
        <p:spPr>
          <a:xfrm flipV="1">
            <a:off x="3652401" y="3429000"/>
            <a:ext cx="1876202" cy="5802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Egyenes összekötő nyíllal 15">
            <a:extLst>
              <a:ext uri="{FF2B5EF4-FFF2-40B4-BE49-F238E27FC236}">
                <a16:creationId xmlns:a16="http://schemas.microsoft.com/office/drawing/2014/main" id="{369580B0-23D9-4B90-BC2C-069572A01F8F}"/>
              </a:ext>
            </a:extLst>
          </p:cNvPr>
          <p:cNvCxnSpPr>
            <a:endCxn id="12" idx="1"/>
          </p:cNvCxnSpPr>
          <p:nvPr/>
        </p:nvCxnSpPr>
        <p:spPr>
          <a:xfrm>
            <a:off x="3770142" y="4375548"/>
            <a:ext cx="1609580" cy="403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Egyenes összekötő nyíllal 17">
            <a:extLst>
              <a:ext uri="{FF2B5EF4-FFF2-40B4-BE49-F238E27FC236}">
                <a16:creationId xmlns:a16="http://schemas.microsoft.com/office/drawing/2014/main" id="{FD336F7C-CD9F-483E-A609-B4282C53295A}"/>
              </a:ext>
            </a:extLst>
          </p:cNvPr>
          <p:cNvCxnSpPr>
            <a:endCxn id="11" idx="1"/>
          </p:cNvCxnSpPr>
          <p:nvPr/>
        </p:nvCxnSpPr>
        <p:spPr>
          <a:xfrm>
            <a:off x="6443003" y="3547907"/>
            <a:ext cx="2304363" cy="7022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Egyenes összekötő nyíllal 19">
            <a:extLst>
              <a:ext uri="{FF2B5EF4-FFF2-40B4-BE49-F238E27FC236}">
                <a16:creationId xmlns:a16="http://schemas.microsoft.com/office/drawing/2014/main" id="{42074A71-AE2E-470D-97FC-D9E47D562260}"/>
              </a:ext>
            </a:extLst>
          </p:cNvPr>
          <p:cNvCxnSpPr>
            <a:stCxn id="12" idx="3"/>
          </p:cNvCxnSpPr>
          <p:nvPr/>
        </p:nvCxnSpPr>
        <p:spPr>
          <a:xfrm flipV="1">
            <a:off x="6653630" y="4375548"/>
            <a:ext cx="2093736" cy="403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Szövegdoboz 20">
            <a:extLst>
              <a:ext uri="{FF2B5EF4-FFF2-40B4-BE49-F238E27FC236}">
                <a16:creationId xmlns:a16="http://schemas.microsoft.com/office/drawing/2014/main" id="{6E08A6A0-B035-4480-B746-7F27E2338AF2}"/>
              </a:ext>
            </a:extLst>
          </p:cNvPr>
          <p:cNvSpPr txBox="1"/>
          <p:nvPr/>
        </p:nvSpPr>
        <p:spPr>
          <a:xfrm rot="20906373">
            <a:off x="4445391" y="3316337"/>
            <a:ext cx="480918" cy="369332"/>
          </a:xfrm>
          <a:prstGeom prst="rect">
            <a:avLst/>
          </a:prstGeom>
          <a:noFill/>
        </p:spPr>
        <p:txBody>
          <a:bodyPr wrap="square" rtlCol="0">
            <a:spAutoFit/>
          </a:bodyPr>
          <a:lstStyle/>
          <a:p>
            <a:r>
              <a:rPr lang="hu-HU" dirty="0"/>
              <a:t>0,4</a:t>
            </a:r>
          </a:p>
        </p:txBody>
      </p:sp>
      <p:sp>
        <p:nvSpPr>
          <p:cNvPr id="22" name="Szövegdoboz 21">
            <a:extLst>
              <a:ext uri="{FF2B5EF4-FFF2-40B4-BE49-F238E27FC236}">
                <a16:creationId xmlns:a16="http://schemas.microsoft.com/office/drawing/2014/main" id="{936E4D0F-5B29-4612-96A0-34D3D601DEEB}"/>
              </a:ext>
            </a:extLst>
          </p:cNvPr>
          <p:cNvSpPr txBox="1"/>
          <p:nvPr/>
        </p:nvSpPr>
        <p:spPr>
          <a:xfrm rot="1037288">
            <a:off x="4347367" y="4665883"/>
            <a:ext cx="676965" cy="369332"/>
          </a:xfrm>
          <a:prstGeom prst="rect">
            <a:avLst/>
          </a:prstGeom>
          <a:noFill/>
        </p:spPr>
        <p:txBody>
          <a:bodyPr wrap="square" rtlCol="0">
            <a:spAutoFit/>
          </a:bodyPr>
          <a:lstStyle/>
          <a:p>
            <a:r>
              <a:rPr lang="hu-HU" dirty="0"/>
              <a:t>0,6</a:t>
            </a:r>
          </a:p>
        </p:txBody>
      </p:sp>
      <p:sp>
        <p:nvSpPr>
          <p:cNvPr id="24" name="Szövegdoboz 23">
            <a:extLst>
              <a:ext uri="{FF2B5EF4-FFF2-40B4-BE49-F238E27FC236}">
                <a16:creationId xmlns:a16="http://schemas.microsoft.com/office/drawing/2014/main" id="{78B47F4D-92AE-4889-A591-8D854F732ECA}"/>
              </a:ext>
            </a:extLst>
          </p:cNvPr>
          <p:cNvSpPr txBox="1"/>
          <p:nvPr/>
        </p:nvSpPr>
        <p:spPr>
          <a:xfrm rot="20683559">
            <a:off x="7484012" y="4573636"/>
            <a:ext cx="576776" cy="369332"/>
          </a:xfrm>
          <a:prstGeom prst="rect">
            <a:avLst/>
          </a:prstGeom>
          <a:noFill/>
        </p:spPr>
        <p:txBody>
          <a:bodyPr wrap="square" rtlCol="0">
            <a:spAutoFit/>
          </a:bodyPr>
          <a:lstStyle/>
          <a:p>
            <a:r>
              <a:rPr lang="hu-HU" dirty="0"/>
              <a:t>0,6</a:t>
            </a:r>
          </a:p>
        </p:txBody>
      </p:sp>
      <p:sp>
        <p:nvSpPr>
          <p:cNvPr id="26" name="Szövegdoboz 25">
            <a:extLst>
              <a:ext uri="{FF2B5EF4-FFF2-40B4-BE49-F238E27FC236}">
                <a16:creationId xmlns:a16="http://schemas.microsoft.com/office/drawing/2014/main" id="{D4B02AEB-24DC-4AAC-8716-E2C8311F6900}"/>
              </a:ext>
            </a:extLst>
          </p:cNvPr>
          <p:cNvSpPr txBox="1"/>
          <p:nvPr/>
        </p:nvSpPr>
        <p:spPr>
          <a:xfrm rot="1164661">
            <a:off x="7445551" y="3547907"/>
            <a:ext cx="823399" cy="369332"/>
          </a:xfrm>
          <a:prstGeom prst="rect">
            <a:avLst/>
          </a:prstGeom>
          <a:noFill/>
        </p:spPr>
        <p:txBody>
          <a:bodyPr wrap="square" rtlCol="0">
            <a:spAutoFit/>
          </a:bodyPr>
          <a:lstStyle/>
          <a:p>
            <a:r>
              <a:rPr lang="hu-HU" dirty="0"/>
              <a:t>0,2</a:t>
            </a:r>
          </a:p>
        </p:txBody>
      </p:sp>
    </p:spTree>
    <p:extLst>
      <p:ext uri="{BB962C8B-B14F-4D97-AF65-F5344CB8AC3E}">
        <p14:creationId xmlns:p14="http://schemas.microsoft.com/office/powerpoint/2010/main" val="3461491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ím 1">
                <a:extLst>
                  <a:ext uri="{FF2B5EF4-FFF2-40B4-BE49-F238E27FC236}">
                    <a16:creationId xmlns:a16="http://schemas.microsoft.com/office/drawing/2014/main" id="{A9A928E9-BAAF-403C-8920-C0F2F6D91DCA}"/>
                  </a:ext>
                </a:extLst>
              </p:cNvPr>
              <p:cNvSpPr>
                <a:spLocks noGrp="1"/>
              </p:cNvSpPr>
              <p:nvPr>
                <p:ph type="title"/>
              </p:nvPr>
            </p:nvSpPr>
            <p:spPr/>
            <p:txBody>
              <a:bodyPr>
                <a:normAutofit/>
              </a:bodyPr>
              <a:lstStyle/>
              <a:p>
                <a:r>
                  <a:rPr lang="hu-HU" dirty="0"/>
                  <a:t>Van-e általánosabb módszer, hogy megtudjuk az </a:t>
                </a:r>
                <a14:m>
                  <m:oMath xmlns:m="http://schemas.openxmlformats.org/officeDocument/2006/math">
                    <m:r>
                      <a:rPr lang="hu-HU" b="0" i="1" smtClean="0">
                        <a:latin typeface="Cambria Math" panose="02040503050406030204" pitchFamily="18" charset="0"/>
                      </a:rPr>
                      <m:t>𝑛</m:t>
                    </m:r>
                  </m:oMath>
                </a14:m>
                <a:r>
                  <a:rPr lang="hu-HU" dirty="0"/>
                  <a:t> átmenet utáni valószínűségeket?</a:t>
                </a:r>
              </a:p>
            </p:txBody>
          </p:sp>
        </mc:Choice>
        <mc:Fallback>
          <p:sp>
            <p:nvSpPr>
              <p:cNvPr id="2" name="Cím 1">
                <a:extLst>
                  <a:ext uri="{FF2B5EF4-FFF2-40B4-BE49-F238E27FC236}">
                    <a16:creationId xmlns:a16="http://schemas.microsoft.com/office/drawing/2014/main" id="{A9A928E9-BAAF-403C-8920-C0F2F6D91DCA}"/>
                  </a:ext>
                </a:extLst>
              </p:cNvPr>
              <p:cNvSpPr>
                <a:spLocks noGrp="1" noRot="1" noChangeAspect="1" noMove="1" noResize="1" noEditPoints="1" noAdjustHandles="1" noChangeArrowheads="1" noChangeShapeType="1" noTextEdit="1"/>
              </p:cNvSpPr>
              <p:nvPr>
                <p:ph type="title"/>
              </p:nvPr>
            </p:nvSpPr>
            <p:spPr>
              <a:blipFill>
                <a:blip r:embed="rId2"/>
                <a:stretch>
                  <a:fillRect l="-2377" t="-13364" r="-1565" b="-21198"/>
                </a:stretch>
              </a:blipFill>
            </p:spPr>
            <p:txBody>
              <a:bodyPr/>
              <a:lstStyle/>
              <a:p>
                <a:r>
                  <a:rPr lang="hu-HU">
                    <a:noFill/>
                  </a:rPr>
                  <a:t> </a:t>
                </a:r>
              </a:p>
            </p:txBody>
          </p:sp>
        </mc:Fallback>
      </mc:AlternateContent>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A189622E-62BF-4729-86F4-DECB002FA3CD}"/>
                  </a:ext>
                </a:extLst>
              </p:cNvPr>
              <p:cNvSpPr>
                <a:spLocks noGrp="1"/>
              </p:cNvSpPr>
              <p:nvPr>
                <p:ph idx="1"/>
              </p:nvPr>
            </p:nvSpPr>
            <p:spPr/>
            <p:txBody>
              <a:bodyPr/>
              <a:lstStyle/>
              <a:p>
                <a:pPr algn="just"/>
                <a:r>
                  <a:rPr lang="hu-HU" dirty="0"/>
                  <a:t>Az előző módszer működik, ha csak két átmenet van, de már nagyon bonyolult volna, ha az lenne a kérdés, hogy felhős idő után, az ötödik nap mennyi az esélye a napos időnek. Próbáljuk meg általánosítani az előző számolásunkat. A </a:t>
                </a:r>
                <a14:m>
                  <m:oMath xmlns:m="http://schemas.openxmlformats.org/officeDocument/2006/math">
                    <m:r>
                      <a:rPr lang="hu-HU" b="0" i="1" smtClean="0">
                        <a:latin typeface="Cambria Math" panose="02040503050406030204" pitchFamily="18" charset="0"/>
                      </a:rPr>
                      <m:t>𝑃</m:t>
                    </m:r>
                  </m:oMath>
                </a14:m>
                <a:r>
                  <a:rPr lang="hu-HU" dirty="0"/>
                  <a:t> mátrix „felhős” sorát skalárisan szoroztuk a </a:t>
                </a:r>
                <a14:m>
                  <m:oMath xmlns:m="http://schemas.openxmlformats.org/officeDocument/2006/math">
                    <m:r>
                      <a:rPr lang="hu-HU" i="1">
                        <a:latin typeface="Cambria Math" panose="02040503050406030204" pitchFamily="18" charset="0"/>
                      </a:rPr>
                      <m:t>𝑃</m:t>
                    </m:r>
                  </m:oMath>
                </a14:m>
                <a:r>
                  <a:rPr lang="hu-HU" dirty="0"/>
                  <a:t> mátrix „felhős” oszlopával. Általában is igaz, hogy két lépés után annak a valószínűsége, hogy az </a:t>
                </a:r>
                <a14:m>
                  <m:oMath xmlns:m="http://schemas.openxmlformats.org/officeDocument/2006/math">
                    <m:r>
                      <a:rPr lang="hu-HU" b="0" i="1" smtClean="0">
                        <a:latin typeface="Cambria Math" panose="02040503050406030204" pitchFamily="18" charset="0"/>
                      </a:rPr>
                      <m:t>𝑖</m:t>
                    </m:r>
                  </m:oMath>
                </a14:m>
                <a:r>
                  <a:rPr lang="hu-HU" dirty="0"/>
                  <a:t>-</a:t>
                </a:r>
                <a:r>
                  <a:rPr lang="hu-HU" dirty="0" err="1"/>
                  <a:t>ik</a:t>
                </a:r>
                <a:r>
                  <a:rPr lang="hu-HU" dirty="0"/>
                  <a:t> állapotból a </a:t>
                </a:r>
                <a14:m>
                  <m:oMath xmlns:m="http://schemas.openxmlformats.org/officeDocument/2006/math">
                    <m:r>
                      <a:rPr lang="hu-HU" b="0" i="1" smtClean="0">
                        <a:latin typeface="Cambria Math" panose="02040503050406030204" pitchFamily="18" charset="0"/>
                      </a:rPr>
                      <m:t>𝑗</m:t>
                    </m:r>
                  </m:oMath>
                </a14:m>
                <a:r>
                  <a:rPr lang="hu-HU" dirty="0"/>
                  <a:t>-</a:t>
                </a:r>
                <a:r>
                  <a:rPr lang="hu-HU" dirty="0" err="1"/>
                  <a:t>ik</a:t>
                </a:r>
                <a:r>
                  <a:rPr lang="hu-HU" dirty="0"/>
                  <a:t> állapotba jutunk, a </a:t>
                </a:r>
                <a14:m>
                  <m:oMath xmlns:m="http://schemas.openxmlformats.org/officeDocument/2006/math">
                    <m:r>
                      <a:rPr lang="hu-HU" b="0" i="1" smtClean="0">
                        <a:latin typeface="Cambria Math" panose="02040503050406030204" pitchFamily="18" charset="0"/>
                      </a:rPr>
                      <m:t>𝑃</m:t>
                    </m:r>
                  </m:oMath>
                </a14:m>
                <a:r>
                  <a:rPr lang="hu-HU" dirty="0"/>
                  <a:t> </a:t>
                </a:r>
                <a14:m>
                  <m:oMath xmlns:m="http://schemas.openxmlformats.org/officeDocument/2006/math">
                    <m:r>
                      <a:rPr lang="hu-HU" b="0" i="1" dirty="0" smtClean="0">
                        <a:latin typeface="Cambria Math" panose="02040503050406030204" pitchFamily="18" charset="0"/>
                      </a:rPr>
                      <m:t>𝑖</m:t>
                    </m:r>
                  </m:oMath>
                </a14:m>
                <a:r>
                  <a:rPr lang="hu-HU" dirty="0"/>
                  <a:t>-</a:t>
                </a:r>
                <a:r>
                  <a:rPr lang="hu-HU" dirty="0" err="1"/>
                  <a:t>ik</a:t>
                </a:r>
                <a:r>
                  <a:rPr lang="hu-HU" dirty="0"/>
                  <a:t> sorának, és </a:t>
                </a:r>
                <a14:m>
                  <m:oMath xmlns:m="http://schemas.openxmlformats.org/officeDocument/2006/math">
                    <m:r>
                      <a:rPr lang="hu-HU" b="0" i="1" smtClean="0">
                        <a:latin typeface="Cambria Math" panose="02040503050406030204" pitchFamily="18" charset="0"/>
                      </a:rPr>
                      <m:t>𝑗</m:t>
                    </m:r>
                  </m:oMath>
                </a14:m>
                <a:r>
                  <a:rPr lang="hu-HU" dirty="0"/>
                  <a:t>-</a:t>
                </a:r>
                <a:r>
                  <a:rPr lang="hu-HU" dirty="0" err="1"/>
                  <a:t>ik</a:t>
                </a:r>
                <a:r>
                  <a:rPr lang="hu-HU" dirty="0"/>
                  <a:t> oszlopának skaláris szorzata lesz, azaz </a:t>
                </a:r>
                <a14:m>
                  <m:oMath xmlns:m="http://schemas.openxmlformats.org/officeDocument/2006/math">
                    <m:sSup>
                      <m:sSupPr>
                        <m:ctrlPr>
                          <a:rPr lang="hu-HU" b="0" i="1" smtClean="0">
                            <a:latin typeface="Cambria Math" panose="02040503050406030204" pitchFamily="18" charset="0"/>
                          </a:rPr>
                        </m:ctrlPr>
                      </m:sSupPr>
                      <m:e>
                        <m:r>
                          <a:rPr lang="hu-HU" b="0" i="1" smtClean="0">
                            <a:latin typeface="Cambria Math" panose="02040503050406030204" pitchFamily="18" charset="0"/>
                          </a:rPr>
                          <m:t>𝑃</m:t>
                        </m:r>
                      </m:e>
                      <m:sup>
                        <m:r>
                          <a:rPr lang="hu-HU" b="0" i="1" smtClean="0">
                            <a:latin typeface="Cambria Math" panose="02040503050406030204" pitchFamily="18" charset="0"/>
                          </a:rPr>
                          <m:t>2</m:t>
                        </m:r>
                      </m:sup>
                    </m:sSup>
                    <m:r>
                      <a:rPr lang="hu-HU" b="0" i="1" smtClean="0">
                        <a:latin typeface="Cambria Math" panose="02040503050406030204" pitchFamily="18" charset="0"/>
                      </a:rPr>
                      <m:t> </m:t>
                    </m:r>
                    <m:r>
                      <a:rPr lang="hu-HU" b="0" i="1" smtClean="0">
                        <a:latin typeface="Cambria Math" panose="02040503050406030204" pitchFamily="18" charset="0"/>
                      </a:rPr>
                      <m:t>𝑖</m:t>
                    </m:r>
                  </m:oMath>
                </a14:m>
                <a:r>
                  <a:rPr lang="hu-HU" dirty="0"/>
                  <a:t>-</a:t>
                </a:r>
                <a:r>
                  <a:rPr lang="hu-HU" dirty="0" err="1"/>
                  <a:t>ik</a:t>
                </a:r>
                <a:r>
                  <a:rPr lang="hu-HU" dirty="0"/>
                  <a:t> sorának </a:t>
                </a:r>
                <a14:m>
                  <m:oMath xmlns:m="http://schemas.openxmlformats.org/officeDocument/2006/math">
                    <m:r>
                      <a:rPr lang="hu-HU" b="0" i="1" smtClean="0">
                        <a:latin typeface="Cambria Math" panose="02040503050406030204" pitchFamily="18" charset="0"/>
                      </a:rPr>
                      <m:t>𝑗</m:t>
                    </m:r>
                  </m:oMath>
                </a14:m>
                <a:r>
                  <a:rPr lang="hu-HU" dirty="0"/>
                  <a:t>-</a:t>
                </a:r>
                <a:r>
                  <a:rPr lang="hu-HU" dirty="0" err="1"/>
                  <a:t>ik</a:t>
                </a:r>
                <a:r>
                  <a:rPr lang="hu-HU" dirty="0"/>
                  <a:t> eleme. Teljes indukcióval könnyen bizonyíthatjuk a következő tételeket:</a:t>
                </a:r>
              </a:p>
            </p:txBody>
          </p:sp>
        </mc:Choice>
        <mc:Fallback>
          <p:sp>
            <p:nvSpPr>
              <p:cNvPr id="3" name="Tartalom helye 2">
                <a:extLst>
                  <a:ext uri="{FF2B5EF4-FFF2-40B4-BE49-F238E27FC236}">
                    <a16:creationId xmlns:a16="http://schemas.microsoft.com/office/drawing/2014/main" id="{A189622E-62BF-4729-86F4-DECB002FA3CD}"/>
                  </a:ext>
                </a:extLst>
              </p:cNvPr>
              <p:cNvSpPr>
                <a:spLocks noGrp="1" noRot="1" noChangeAspect="1" noMove="1" noResize="1" noEditPoints="1" noAdjustHandles="1" noChangeArrowheads="1" noChangeShapeType="1" noTextEdit="1"/>
              </p:cNvSpPr>
              <p:nvPr>
                <p:ph idx="1"/>
              </p:nvPr>
            </p:nvSpPr>
            <p:spPr>
              <a:blipFill>
                <a:blip r:embed="rId3"/>
                <a:stretch>
                  <a:fillRect l="-1043" t="-2241" r="-1159"/>
                </a:stretch>
              </a:blipFill>
            </p:spPr>
            <p:txBody>
              <a:bodyPr/>
              <a:lstStyle/>
              <a:p>
                <a:r>
                  <a:rPr lang="hu-HU">
                    <a:noFill/>
                  </a:rPr>
                  <a:t> </a:t>
                </a:r>
              </a:p>
            </p:txBody>
          </p:sp>
        </mc:Fallback>
      </mc:AlternateContent>
    </p:spTree>
    <p:extLst>
      <p:ext uri="{BB962C8B-B14F-4D97-AF65-F5344CB8AC3E}">
        <p14:creationId xmlns:p14="http://schemas.microsoft.com/office/powerpoint/2010/main" val="1926004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E67E9532-BD23-4C9C-B97D-E27A2FDCB543}"/>
              </a:ext>
            </a:extLst>
          </p:cNvPr>
          <p:cNvSpPr>
            <a:spLocks noGrp="1"/>
          </p:cNvSpPr>
          <p:nvPr>
            <p:ph type="title"/>
          </p:nvPr>
        </p:nvSpPr>
        <p:spPr/>
        <p:txBody>
          <a:bodyPr/>
          <a:lstStyle/>
          <a:p>
            <a:r>
              <a:rPr lang="hu-HU" dirty="0"/>
              <a:t>Tétel:</a:t>
            </a:r>
          </a:p>
        </p:txBody>
      </p:sp>
      <mc:AlternateContent xmlns:mc="http://schemas.openxmlformats.org/markup-compatibility/2006">
        <mc:Choice xmlns:a14="http://schemas.microsoft.com/office/drawing/2010/main" Requires="a14">
          <p:sp>
            <p:nvSpPr>
              <p:cNvPr id="3" name="Tartalom helye 2">
                <a:extLst>
                  <a:ext uri="{FF2B5EF4-FFF2-40B4-BE49-F238E27FC236}">
                    <a16:creationId xmlns:a16="http://schemas.microsoft.com/office/drawing/2014/main" id="{5DA072ED-9EA4-4E75-BE13-83B6916F0EEF}"/>
                  </a:ext>
                </a:extLst>
              </p:cNvPr>
              <p:cNvSpPr>
                <a:spLocks noGrp="1"/>
              </p:cNvSpPr>
              <p:nvPr>
                <p:ph idx="1"/>
              </p:nvPr>
            </p:nvSpPr>
            <p:spPr/>
            <p:txBody>
              <a:bodyPr>
                <a:normAutofit/>
              </a:bodyPr>
              <a:lstStyle/>
              <a:p>
                <a:pPr algn="just"/>
                <a:r>
                  <a:rPr lang="hu-HU" sz="4000" dirty="0"/>
                  <a:t>Annak a valószínűsége, hogy a rendszer </a:t>
                </a:r>
                <a14:m>
                  <m:oMath xmlns:m="http://schemas.openxmlformats.org/officeDocument/2006/math">
                    <m:r>
                      <a:rPr lang="hu-HU" sz="4000" b="0" i="1" smtClean="0">
                        <a:latin typeface="Cambria Math" panose="02040503050406030204" pitchFamily="18" charset="0"/>
                      </a:rPr>
                      <m:t>𝑛</m:t>
                    </m:r>
                  </m:oMath>
                </a14:m>
                <a:r>
                  <a:rPr lang="hu-HU" sz="4000" dirty="0"/>
                  <a:t> átmenet után az </a:t>
                </a:r>
                <a14:m>
                  <m:oMath xmlns:m="http://schemas.openxmlformats.org/officeDocument/2006/math">
                    <m:r>
                      <a:rPr lang="hu-HU" sz="4000" b="0" i="1" smtClean="0">
                        <a:latin typeface="Cambria Math" panose="02040503050406030204" pitchFamily="18" charset="0"/>
                      </a:rPr>
                      <m:t>𝑖</m:t>
                    </m:r>
                  </m:oMath>
                </a14:m>
                <a:r>
                  <a:rPr lang="hu-HU" sz="4000" dirty="0"/>
                  <a:t>-</a:t>
                </a:r>
                <a:r>
                  <a:rPr lang="hu-HU" sz="4000" dirty="0" err="1"/>
                  <a:t>ik</a:t>
                </a:r>
                <a:r>
                  <a:rPr lang="hu-HU" sz="4000" dirty="0"/>
                  <a:t> állapotból a </a:t>
                </a:r>
                <a14:m>
                  <m:oMath xmlns:m="http://schemas.openxmlformats.org/officeDocument/2006/math">
                    <m:r>
                      <a:rPr lang="hu-HU" sz="4000" b="0" i="1" smtClean="0">
                        <a:latin typeface="Cambria Math" panose="02040503050406030204" pitchFamily="18" charset="0"/>
                      </a:rPr>
                      <m:t>𝑗</m:t>
                    </m:r>
                  </m:oMath>
                </a14:m>
                <a:r>
                  <a:rPr lang="hu-HU" sz="4000" dirty="0"/>
                  <a:t>-</a:t>
                </a:r>
                <a:r>
                  <a:rPr lang="hu-HU" sz="4000" dirty="0" err="1"/>
                  <a:t>ik</a:t>
                </a:r>
                <a:r>
                  <a:rPr lang="hu-HU" sz="4000" dirty="0"/>
                  <a:t> állapotba kerül, a </a:t>
                </a:r>
                <a14:m>
                  <m:oMath xmlns:m="http://schemas.openxmlformats.org/officeDocument/2006/math">
                    <m:sSup>
                      <m:sSupPr>
                        <m:ctrlPr>
                          <a:rPr lang="hu-HU" sz="4000" b="0" i="1" smtClean="0">
                            <a:latin typeface="Cambria Math" panose="02040503050406030204" pitchFamily="18" charset="0"/>
                          </a:rPr>
                        </m:ctrlPr>
                      </m:sSupPr>
                      <m:e>
                        <m:r>
                          <a:rPr lang="hu-HU" sz="4000" b="0" i="1" smtClean="0">
                            <a:latin typeface="Cambria Math" panose="02040503050406030204" pitchFamily="18" charset="0"/>
                          </a:rPr>
                          <m:t>𝑃</m:t>
                        </m:r>
                      </m:e>
                      <m:sup>
                        <m:r>
                          <a:rPr lang="hu-HU" sz="4000" b="0" i="1" smtClean="0">
                            <a:latin typeface="Cambria Math" panose="02040503050406030204" pitchFamily="18" charset="0"/>
                          </a:rPr>
                          <m:t>𝑛</m:t>
                        </m:r>
                      </m:sup>
                    </m:sSup>
                  </m:oMath>
                </a14:m>
                <a:r>
                  <a:rPr lang="hu-HU" sz="4000" dirty="0"/>
                  <a:t> mátrix </a:t>
                </a:r>
                <a14:m>
                  <m:oMath xmlns:m="http://schemas.openxmlformats.org/officeDocument/2006/math">
                    <m:r>
                      <a:rPr lang="hu-HU" sz="4000" b="0" i="1" smtClean="0">
                        <a:latin typeface="Cambria Math" panose="02040503050406030204" pitchFamily="18" charset="0"/>
                      </a:rPr>
                      <m:t>𝑖</m:t>
                    </m:r>
                  </m:oMath>
                </a14:m>
                <a:r>
                  <a:rPr lang="hu-HU" sz="4000" dirty="0"/>
                  <a:t>-</a:t>
                </a:r>
                <a:r>
                  <a:rPr lang="hu-HU" sz="4000" dirty="0" err="1"/>
                  <a:t>ik</a:t>
                </a:r>
                <a:r>
                  <a:rPr lang="hu-HU" sz="4000" dirty="0"/>
                  <a:t> sorának </a:t>
                </a:r>
                <a14:m>
                  <m:oMath xmlns:m="http://schemas.openxmlformats.org/officeDocument/2006/math">
                    <m:r>
                      <a:rPr lang="hu-HU" sz="4000" b="0" i="1" smtClean="0">
                        <a:latin typeface="Cambria Math" panose="02040503050406030204" pitchFamily="18" charset="0"/>
                      </a:rPr>
                      <m:t>𝑗</m:t>
                    </m:r>
                  </m:oMath>
                </a14:m>
                <a:r>
                  <a:rPr lang="hu-HU" sz="4000" dirty="0"/>
                  <a:t>-</a:t>
                </a:r>
                <a:r>
                  <a:rPr lang="hu-HU" sz="4000" dirty="0" err="1"/>
                  <a:t>ik</a:t>
                </a:r>
                <a:r>
                  <a:rPr lang="hu-HU" sz="4000" dirty="0"/>
                  <a:t> eleme lesz.</a:t>
                </a:r>
              </a:p>
              <a:p>
                <a:pPr algn="just"/>
                <a14:m>
                  <m:oMath xmlns:m="http://schemas.openxmlformats.org/officeDocument/2006/math">
                    <m:r>
                      <a:rPr lang="hu-HU" sz="4000" b="0" i="1" smtClean="0">
                        <a:latin typeface="Cambria Math" panose="02040503050406030204" pitchFamily="18" charset="0"/>
                      </a:rPr>
                      <m:t>𝑛</m:t>
                    </m:r>
                  </m:oMath>
                </a14:m>
                <a:r>
                  <a:rPr lang="hu-HU" sz="4000" dirty="0"/>
                  <a:t> átmenet után az állapotok közötti valószínűségeloszlást a </a:t>
                </a:r>
                <a14:m>
                  <m:oMath xmlns:m="http://schemas.openxmlformats.org/officeDocument/2006/math">
                    <m:r>
                      <a:rPr lang="hu-HU" sz="4000" b="0" i="1" smtClean="0">
                        <a:latin typeface="Cambria Math" panose="02040503050406030204" pitchFamily="18" charset="0"/>
                      </a:rPr>
                      <m:t>𝑞</m:t>
                    </m:r>
                    <m:r>
                      <a:rPr lang="hu-HU" sz="4000" b="0" i="1" smtClean="0">
                        <a:latin typeface="Cambria Math" panose="02040503050406030204" pitchFamily="18" charset="0"/>
                        <a:ea typeface="Cambria Math" panose="02040503050406030204" pitchFamily="18" charset="0"/>
                      </a:rPr>
                      <m:t>∙</m:t>
                    </m:r>
                    <m:sSup>
                      <m:sSupPr>
                        <m:ctrlPr>
                          <a:rPr lang="hu-HU" sz="4000" b="0" i="1" smtClean="0">
                            <a:latin typeface="Cambria Math" panose="02040503050406030204" pitchFamily="18" charset="0"/>
                            <a:ea typeface="Cambria Math" panose="02040503050406030204" pitchFamily="18" charset="0"/>
                          </a:rPr>
                        </m:ctrlPr>
                      </m:sSupPr>
                      <m:e>
                        <m:r>
                          <a:rPr lang="hu-HU" sz="4000" b="0" i="1" smtClean="0">
                            <a:latin typeface="Cambria Math" panose="02040503050406030204" pitchFamily="18" charset="0"/>
                            <a:ea typeface="Cambria Math" panose="02040503050406030204" pitchFamily="18" charset="0"/>
                          </a:rPr>
                          <m:t>𝑃</m:t>
                        </m:r>
                      </m:e>
                      <m:sup>
                        <m:r>
                          <a:rPr lang="hu-HU" sz="4000" b="0" i="1" smtClean="0">
                            <a:latin typeface="Cambria Math" panose="02040503050406030204" pitchFamily="18" charset="0"/>
                            <a:ea typeface="Cambria Math" panose="02040503050406030204" pitchFamily="18" charset="0"/>
                          </a:rPr>
                          <m:t>𝑛</m:t>
                        </m:r>
                      </m:sup>
                    </m:sSup>
                  </m:oMath>
                </a14:m>
                <a:r>
                  <a:rPr lang="hu-HU" sz="4000" dirty="0"/>
                  <a:t> vektor adja.</a:t>
                </a:r>
              </a:p>
            </p:txBody>
          </p:sp>
        </mc:Choice>
        <mc:Fallback>
          <p:sp>
            <p:nvSpPr>
              <p:cNvPr id="3" name="Tartalom helye 2">
                <a:extLst>
                  <a:ext uri="{FF2B5EF4-FFF2-40B4-BE49-F238E27FC236}">
                    <a16:creationId xmlns:a16="http://schemas.microsoft.com/office/drawing/2014/main" id="{5DA072ED-9EA4-4E75-BE13-83B6916F0EEF}"/>
                  </a:ext>
                </a:extLst>
              </p:cNvPr>
              <p:cNvSpPr>
                <a:spLocks noGrp="1" noRot="1" noChangeAspect="1" noMove="1" noResize="1" noEditPoints="1" noAdjustHandles="1" noChangeArrowheads="1" noChangeShapeType="1" noTextEdit="1"/>
              </p:cNvSpPr>
              <p:nvPr>
                <p:ph idx="1"/>
              </p:nvPr>
            </p:nvSpPr>
            <p:spPr>
              <a:blipFill>
                <a:blip r:embed="rId2"/>
                <a:stretch>
                  <a:fillRect l="-1855" t="-3922" r="-2029"/>
                </a:stretch>
              </a:blipFill>
            </p:spPr>
            <p:txBody>
              <a:bodyPr/>
              <a:lstStyle/>
              <a:p>
                <a:r>
                  <a:rPr lang="hu-HU">
                    <a:noFill/>
                  </a:rPr>
                  <a:t> </a:t>
                </a:r>
              </a:p>
            </p:txBody>
          </p:sp>
        </mc:Fallback>
      </mc:AlternateContent>
    </p:spTree>
    <p:extLst>
      <p:ext uri="{BB962C8B-B14F-4D97-AF65-F5344CB8AC3E}">
        <p14:creationId xmlns:p14="http://schemas.microsoft.com/office/powerpoint/2010/main" val="1721129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5906A4F-C2AD-4612-BECF-5EDD0089F811}"/>
              </a:ext>
            </a:extLst>
          </p:cNvPr>
          <p:cNvSpPr>
            <a:spLocks noGrp="1"/>
          </p:cNvSpPr>
          <p:nvPr>
            <p:ph type="title"/>
          </p:nvPr>
        </p:nvSpPr>
        <p:spPr/>
        <p:txBody>
          <a:bodyPr/>
          <a:lstStyle/>
          <a:p>
            <a:r>
              <a:rPr lang="hu-HU" dirty="0"/>
              <a:t>Példa az előző tételre.</a:t>
            </a:r>
          </a:p>
        </p:txBody>
      </p:sp>
      <mc:AlternateContent xmlns:mc="http://schemas.openxmlformats.org/markup-compatibility/2006" xmlns:a14="http://schemas.microsoft.com/office/drawing/2010/main">
        <mc:Choice Requires="a14">
          <p:sp>
            <p:nvSpPr>
              <p:cNvPr id="3" name="Tartalom helye 2">
                <a:extLst>
                  <a:ext uri="{FF2B5EF4-FFF2-40B4-BE49-F238E27FC236}">
                    <a16:creationId xmlns:a16="http://schemas.microsoft.com/office/drawing/2014/main" id="{194672CB-1235-4426-97E4-363E52ED180A}"/>
                  </a:ext>
                </a:extLst>
              </p:cNvPr>
              <p:cNvSpPr>
                <a:spLocks noGrp="1"/>
              </p:cNvSpPr>
              <p:nvPr>
                <p:ph idx="1"/>
              </p:nvPr>
            </p:nvSpPr>
            <p:spPr/>
            <p:txBody>
              <a:bodyPr/>
              <a:lstStyle/>
              <a:p>
                <a:r>
                  <a:rPr lang="hu-HU" dirty="0"/>
                  <a:t>Mennyi a valószínűsége, hogy felhős napot követő ötödik napon napos idő lesz?</a:t>
                </a:r>
              </a:p>
              <a:p>
                <a:endParaRPr lang="hu-HU" dirty="0"/>
              </a:p>
              <a:p>
                <a14:m>
                  <m:oMath xmlns:m="http://schemas.openxmlformats.org/officeDocument/2006/math">
                    <m:r>
                      <a:rPr lang="hu-HU" b="0" i="1" smtClean="0">
                        <a:latin typeface="Cambria Math" panose="02040503050406030204" pitchFamily="18" charset="0"/>
                      </a:rPr>
                      <m:t>𝑃</m:t>
                    </m:r>
                    <m:r>
                      <a:rPr lang="hu-HU" b="0" i="1" smtClean="0">
                        <a:latin typeface="Cambria Math" panose="02040503050406030204" pitchFamily="18" charset="0"/>
                      </a:rPr>
                      <m:t>=</m:t>
                    </m:r>
                    <m:d>
                      <m:dPr>
                        <m:begChr m:val="["/>
                        <m:endChr m:val="]"/>
                        <m:ctrlPr>
                          <a:rPr lang="hu-HU" b="0" i="1" smtClean="0">
                            <a:latin typeface="Cambria Math" panose="02040503050406030204" pitchFamily="18" charset="0"/>
                          </a:rPr>
                        </m:ctrlPr>
                      </m:dPr>
                      <m:e>
                        <m:m>
                          <m:mPr>
                            <m:mcs>
                              <m:mc>
                                <m:mcPr>
                                  <m:count m:val="2"/>
                                  <m:mcJc m:val="center"/>
                                </m:mcPr>
                              </m:mc>
                            </m:mcs>
                            <m:ctrlPr>
                              <a:rPr lang="hu-HU" b="0" i="1" smtClean="0">
                                <a:latin typeface="Cambria Math" panose="02040503050406030204" pitchFamily="18" charset="0"/>
                              </a:rPr>
                            </m:ctrlPr>
                          </m:mPr>
                          <m:mr>
                            <m:e>
                              <m:r>
                                <m:rPr>
                                  <m:brk m:alnAt="7"/>
                                </m:rPr>
                                <a:rPr lang="hu-HU" b="0" i="1" smtClean="0">
                                  <a:latin typeface="Cambria Math" panose="02040503050406030204" pitchFamily="18" charset="0"/>
                                </a:rPr>
                                <m:t>0</m:t>
                              </m:r>
                              <m:r>
                                <a:rPr lang="hu-HU" b="0" i="1" smtClean="0">
                                  <a:latin typeface="Cambria Math" panose="02040503050406030204" pitchFamily="18" charset="0"/>
                                </a:rPr>
                                <m:t>,8</m:t>
                              </m:r>
                            </m:e>
                            <m:e>
                              <m:r>
                                <a:rPr lang="hu-HU" b="0" i="1" smtClean="0">
                                  <a:latin typeface="Cambria Math" panose="02040503050406030204" pitchFamily="18" charset="0"/>
                                </a:rPr>
                                <m:t>0,2</m:t>
                              </m:r>
                            </m:e>
                          </m:mr>
                          <m:mr>
                            <m:e>
                              <m:r>
                                <a:rPr lang="hu-HU" b="0" i="1" smtClean="0">
                                  <a:latin typeface="Cambria Math" panose="02040503050406030204" pitchFamily="18" charset="0"/>
                                </a:rPr>
                                <m:t>0,4</m:t>
                              </m:r>
                            </m:e>
                            <m:e>
                              <m:r>
                                <a:rPr lang="hu-HU" b="0" i="1" smtClean="0">
                                  <a:latin typeface="Cambria Math" panose="02040503050406030204" pitchFamily="18" charset="0"/>
                                </a:rPr>
                                <m:t>0,6</m:t>
                              </m:r>
                            </m:e>
                          </m:mr>
                        </m:m>
                      </m:e>
                    </m:d>
                    <m:groupChr>
                      <m:groupChrPr>
                        <m:chr m:val="⇒"/>
                        <m:vertJc m:val="bot"/>
                        <m:ctrlPr>
                          <a:rPr lang="hu-HU" b="0" i="1" smtClean="0">
                            <a:latin typeface="Cambria Math" panose="02040503050406030204" pitchFamily="18" charset="0"/>
                          </a:rPr>
                        </m:ctrlPr>
                      </m:groupChrPr>
                      <m:e>
                        <m:r>
                          <m:rPr>
                            <m:brk m:alnAt="2"/>
                          </m:rPr>
                          <a:rPr lang="hu-HU" b="0" i="1" smtClean="0">
                            <a:latin typeface="Cambria Math" panose="02040503050406030204" pitchFamily="18" charset="0"/>
                          </a:rPr>
                          <m:t> </m:t>
                        </m:r>
                      </m:e>
                    </m:groupChr>
                    <m:sSup>
                      <m:sSupPr>
                        <m:ctrlPr>
                          <a:rPr lang="hu-HU" b="0" i="1" smtClean="0">
                            <a:latin typeface="Cambria Math" panose="02040503050406030204" pitchFamily="18" charset="0"/>
                          </a:rPr>
                        </m:ctrlPr>
                      </m:sSupPr>
                      <m:e>
                        <m:r>
                          <a:rPr lang="hu-HU" b="0" i="1" smtClean="0">
                            <a:latin typeface="Cambria Math" panose="02040503050406030204" pitchFamily="18" charset="0"/>
                          </a:rPr>
                          <m:t>𝑃</m:t>
                        </m:r>
                      </m:e>
                      <m:sup>
                        <m:r>
                          <a:rPr lang="hu-HU" b="0" i="1" smtClean="0">
                            <a:latin typeface="Cambria Math" panose="02040503050406030204" pitchFamily="18" charset="0"/>
                          </a:rPr>
                          <m:t>5</m:t>
                        </m:r>
                      </m:sup>
                    </m:sSup>
                    <m:r>
                      <a:rPr lang="hu-HU" i="1">
                        <a:latin typeface="Cambria Math" panose="02040503050406030204" pitchFamily="18" charset="0"/>
                        <a:ea typeface="Cambria Math" panose="02040503050406030204" pitchFamily="18" charset="0"/>
                      </a:rPr>
                      <m:t>≈</m:t>
                    </m:r>
                    <m:d>
                      <m:dPr>
                        <m:begChr m:val="["/>
                        <m:endChr m:val="]"/>
                        <m:ctrlPr>
                          <a:rPr lang="hu-HU" b="0" i="1" smtClean="0">
                            <a:latin typeface="Cambria Math" panose="02040503050406030204" pitchFamily="18" charset="0"/>
                          </a:rPr>
                        </m:ctrlPr>
                      </m:dPr>
                      <m:e>
                        <m:m>
                          <m:mPr>
                            <m:mcs>
                              <m:mc>
                                <m:mcPr>
                                  <m:count m:val="2"/>
                                  <m:mcJc m:val="center"/>
                                </m:mcPr>
                              </m:mc>
                            </m:mcs>
                            <m:ctrlPr>
                              <a:rPr lang="hu-HU" b="0" i="1" smtClean="0">
                                <a:latin typeface="Cambria Math" panose="02040503050406030204" pitchFamily="18" charset="0"/>
                              </a:rPr>
                            </m:ctrlPr>
                          </m:mPr>
                          <m:mr>
                            <m:e>
                              <m:r>
                                <m:rPr>
                                  <m:brk m:alnAt="7"/>
                                </m:rPr>
                                <a:rPr lang="hu-HU" b="0" i="1" smtClean="0">
                                  <a:latin typeface="Cambria Math" panose="02040503050406030204" pitchFamily="18" charset="0"/>
                                </a:rPr>
                                <m:t>0</m:t>
                              </m:r>
                              <m:r>
                                <a:rPr lang="hu-HU" b="0" i="1" smtClean="0">
                                  <a:latin typeface="Cambria Math" panose="02040503050406030204" pitchFamily="18" charset="0"/>
                                </a:rPr>
                                <m:t>,67</m:t>
                              </m:r>
                            </m:e>
                            <m:e>
                              <m:r>
                                <a:rPr lang="hu-HU" b="0" i="1" smtClean="0">
                                  <a:latin typeface="Cambria Math" panose="02040503050406030204" pitchFamily="18" charset="0"/>
                                </a:rPr>
                                <m:t>0,33</m:t>
                              </m:r>
                            </m:e>
                          </m:mr>
                          <m:mr>
                            <m:e>
                              <m:r>
                                <a:rPr lang="hu-HU" b="0" i="1" smtClean="0">
                                  <a:latin typeface="Cambria Math" panose="02040503050406030204" pitchFamily="18" charset="0"/>
                                </a:rPr>
                                <m:t>0,66</m:t>
                              </m:r>
                            </m:e>
                            <m:e>
                              <m:r>
                                <a:rPr lang="hu-HU" b="0" i="1" smtClean="0">
                                  <a:latin typeface="Cambria Math" panose="02040503050406030204" pitchFamily="18" charset="0"/>
                                </a:rPr>
                                <m:t>0,34</m:t>
                              </m:r>
                            </m:e>
                          </m:mr>
                        </m:m>
                      </m:e>
                    </m:d>
                  </m:oMath>
                </a14:m>
                <a:r>
                  <a:rPr lang="hu-HU" dirty="0"/>
                  <a:t> (A mátrix hatványozását lehet ismételt szorzással, vagy </a:t>
                </a:r>
                <a:r>
                  <a:rPr lang="hu-HU" dirty="0" err="1"/>
                  <a:t>hatványozás+szorzással</a:t>
                </a:r>
                <a:r>
                  <a:rPr lang="hu-HU" dirty="0"/>
                  <a:t> elvégezni.)</a:t>
                </a:r>
              </a:p>
              <a:p>
                <a:r>
                  <a:rPr lang="hu-HU" dirty="0"/>
                  <a:t>A megoldást a </a:t>
                </a:r>
                <a14:m>
                  <m:oMath xmlns:m="http://schemas.openxmlformats.org/officeDocument/2006/math">
                    <m:sSup>
                      <m:sSupPr>
                        <m:ctrlPr>
                          <a:rPr lang="hu-HU" b="0" i="1" smtClean="0">
                            <a:latin typeface="Cambria Math" panose="02040503050406030204" pitchFamily="18" charset="0"/>
                          </a:rPr>
                        </m:ctrlPr>
                      </m:sSupPr>
                      <m:e>
                        <m:r>
                          <a:rPr lang="hu-HU" b="0" i="1" smtClean="0">
                            <a:latin typeface="Cambria Math" panose="02040503050406030204" pitchFamily="18" charset="0"/>
                          </a:rPr>
                          <m:t>𝑃</m:t>
                        </m:r>
                      </m:e>
                      <m:sup>
                        <m:r>
                          <a:rPr lang="hu-HU" b="0" i="1" smtClean="0">
                            <a:latin typeface="Cambria Math" panose="02040503050406030204" pitchFamily="18" charset="0"/>
                          </a:rPr>
                          <m:t>5</m:t>
                        </m:r>
                      </m:sup>
                    </m:sSup>
                  </m:oMath>
                </a14:m>
                <a:r>
                  <a:rPr lang="hu-HU" dirty="0"/>
                  <a:t> mátrix második sorának első eleme adja tehát körülbelül 0,66 a valószínűsége annak, hogy felhős napot követő ötödik napon napos idő lesz.</a:t>
                </a:r>
              </a:p>
              <a:p>
                <a:endParaRPr lang="hu-HU" dirty="0"/>
              </a:p>
            </p:txBody>
          </p:sp>
        </mc:Choice>
        <mc:Fallback xmlns="">
          <p:sp>
            <p:nvSpPr>
              <p:cNvPr id="3" name="Tartalom helye 2">
                <a:extLst>
                  <a:ext uri="{FF2B5EF4-FFF2-40B4-BE49-F238E27FC236}">
                    <a16:creationId xmlns:a16="http://schemas.microsoft.com/office/drawing/2014/main" id="{194672CB-1235-4426-97E4-363E52ED180A}"/>
                  </a:ext>
                </a:extLst>
              </p:cNvPr>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hu-HU">
                    <a:noFill/>
                  </a:rPr>
                  <a:t> </a:t>
                </a:r>
              </a:p>
            </p:txBody>
          </p:sp>
        </mc:Fallback>
      </mc:AlternateContent>
    </p:spTree>
    <p:extLst>
      <p:ext uri="{BB962C8B-B14F-4D97-AF65-F5344CB8AC3E}">
        <p14:creationId xmlns:p14="http://schemas.microsoft.com/office/powerpoint/2010/main" val="1740262563"/>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8DBE0688B0A5224D997E76E526AFAA32" ma:contentTypeVersion="10" ma:contentTypeDescription="Új dokumentum létrehozása." ma:contentTypeScope="" ma:versionID="9cd237cf10f1b873599dd3049aae6454">
  <xsd:schema xmlns:xsd="http://www.w3.org/2001/XMLSchema" xmlns:xs="http://www.w3.org/2001/XMLSchema" xmlns:p="http://schemas.microsoft.com/office/2006/metadata/properties" xmlns:ns3="cdd061f2-1996-4775-bdd9-60dd9b3a3d76" xmlns:ns4="4a53bce8-ee39-4c2c-8253-74ff71b54072" targetNamespace="http://schemas.microsoft.com/office/2006/metadata/properties" ma:root="true" ma:fieldsID="78f2f61fdc341a8afeac1c133e25b632" ns3:_="" ns4:_="">
    <xsd:import namespace="cdd061f2-1996-4775-bdd9-60dd9b3a3d76"/>
    <xsd:import namespace="4a53bce8-ee39-4c2c-8253-74ff71b5407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d061f2-1996-4775-bdd9-60dd9b3a3d76" elementFormDefault="qualified">
    <xsd:import namespace="http://schemas.microsoft.com/office/2006/documentManagement/types"/>
    <xsd:import namespace="http://schemas.microsoft.com/office/infopath/2007/PartnerControls"/>
    <xsd:element name="SharedWithUsers" ma:index="8" nillable="true" ma:displayName="Résztvevők"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Megosztva részletekkel" ma:description="" ma:internalName="SharedWithDetails" ma:readOnly="true">
      <xsd:simpleType>
        <xsd:restriction base="dms:Note">
          <xsd:maxLength value="255"/>
        </xsd:restriction>
      </xsd:simpleType>
    </xsd:element>
    <xsd:element name="SharingHintHash" ma:index="10" nillable="true" ma:displayName="Megosztási tipp kivonata"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a53bce8-ee39-4c2c-8253-74ff71b5407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4504A4-8FD3-49D2-AC0E-BFD2351ED1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d061f2-1996-4775-bdd9-60dd9b3a3d76"/>
    <ds:schemaRef ds:uri="4a53bce8-ee39-4c2c-8253-74ff71b540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D37409-E418-4DA4-B22C-AF4839E8C01B}">
  <ds:schemaRefs>
    <ds:schemaRef ds:uri="http://purl.org/dc/dcmitype/"/>
    <ds:schemaRef ds:uri="http://schemas.microsoft.com/office/2006/documentManagement/types"/>
    <ds:schemaRef ds:uri="http://purl.org/dc/elements/1.1/"/>
    <ds:schemaRef ds:uri="http://schemas.openxmlformats.org/package/2006/metadata/core-properties"/>
    <ds:schemaRef ds:uri="http://www.w3.org/XML/1998/namespace"/>
    <ds:schemaRef ds:uri="http://schemas.microsoft.com/office/infopath/2007/PartnerControls"/>
    <ds:schemaRef ds:uri="http://schemas.microsoft.com/office/2006/metadata/properties"/>
    <ds:schemaRef ds:uri="4a53bce8-ee39-4c2c-8253-74ff71b54072"/>
    <ds:schemaRef ds:uri="cdd061f2-1996-4775-bdd9-60dd9b3a3d76"/>
    <ds:schemaRef ds:uri="http://purl.org/dc/terms/"/>
  </ds:schemaRefs>
</ds:datastoreItem>
</file>

<file path=customXml/itemProps3.xml><?xml version="1.0" encoding="utf-8"?>
<ds:datastoreItem xmlns:ds="http://schemas.openxmlformats.org/officeDocument/2006/customXml" ds:itemID="{A4B573BF-5480-4BB4-98E4-E855DD26EE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161</TotalTime>
  <Words>1846</Words>
  <Application>Microsoft Office PowerPoint</Application>
  <PresentationFormat>Szélesvásznú</PresentationFormat>
  <Paragraphs>114</Paragraphs>
  <Slides>23</Slides>
  <Notes>2</Notes>
  <HiddenSlides>0</HiddenSlides>
  <MMClips>0</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23</vt:i4>
      </vt:variant>
    </vt:vector>
  </HeadingPairs>
  <TitlesOfParts>
    <vt:vector size="29" baseType="lpstr">
      <vt:lpstr>Arial</vt:lpstr>
      <vt:lpstr>Calibri</vt:lpstr>
      <vt:lpstr>Calibri Light</vt:lpstr>
      <vt:lpstr>Cambria Math</vt:lpstr>
      <vt:lpstr>Wingdings</vt:lpstr>
      <vt:lpstr>Office-téma</vt:lpstr>
      <vt:lpstr>A Markov-láncok gazdasági alkalmazásai</vt:lpstr>
      <vt:lpstr>Mi a Markov-lánc?</vt:lpstr>
      <vt:lpstr>Az átmenetvalószínűség mátrix</vt:lpstr>
      <vt:lpstr>Példa Markov-láncra</vt:lpstr>
      <vt:lpstr>Kezdeti valószínűségeloszlás</vt:lpstr>
      <vt:lpstr>n-lépéses átmenetvalószínűségek</vt:lpstr>
      <vt:lpstr>Van-e általánosabb módszer, hogy megtudjuk az n átmenet utáni valószínűségeket?</vt:lpstr>
      <vt:lpstr>Tétel:</vt:lpstr>
      <vt:lpstr>Példa az előző tételre.</vt:lpstr>
      <vt:lpstr>Markov-lánc állapotainak osztályzása</vt:lpstr>
      <vt:lpstr>PowerPoint-bemutató</vt:lpstr>
      <vt:lpstr>PowerPoint-bemutató</vt:lpstr>
      <vt:lpstr>Fontos tétel az ergodikus láncokról</vt:lpstr>
      <vt:lpstr>Hogyan határozható meg a  π=[■8(π_1&amp;π_2  …&amp;π_s )] egyensúlyi eloszlás?</vt:lpstr>
      <vt:lpstr>Példa egyensúlyi eloszlás meghatározására</vt:lpstr>
      <vt:lpstr>Átlagos első elérési idő</vt:lpstr>
      <vt:lpstr>Nézzük például a bevezető példánkat a napos-felhős idő váltakozásáról. Tegyük fel, hogy úszni csak napos időben megyünk. Egy napos napon nem megyünk el úszni. Várhatóan (átlagosan) hány napot kell várnunk mire újra elmehetünk úszni? Ha a napos az 1. állapot, akkor itt  m_11értékét kell kiszámolni.</vt:lpstr>
      <vt:lpstr>m_ij  kiszámítása </vt:lpstr>
      <vt:lpstr>Példa az eddig tanultakra</vt:lpstr>
      <vt:lpstr>Megoldás</vt:lpstr>
      <vt:lpstr>Az egyensúlyi eloszlás meghatározása</vt:lpstr>
      <vt:lpstr>Mennyit kell várni az olcsó almára?</vt:lpstr>
      <vt:lpstr>Köszönöm a figyelmet!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Markov-láncok gazdasági alkalmazásai</dc:title>
  <dc:creator>Gehér László</dc:creator>
  <cp:lastModifiedBy>Gehér László</cp:lastModifiedBy>
  <cp:revision>1</cp:revision>
  <dcterms:created xsi:type="dcterms:W3CDTF">2020-06-16T06:43:21Z</dcterms:created>
  <dcterms:modified xsi:type="dcterms:W3CDTF">2020-06-16T11:08:59Z</dcterms:modified>
</cp:coreProperties>
</file>